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</p:sldIdLst>
  <p:sldSz cy="5143500" cx="9144000"/>
  <p:notesSz cx="6858000" cy="9144000"/>
  <p:embeddedFontLst>
    <p:embeddedFont>
      <p:font typeface="Raleway"/>
      <p:regular r:id="rId37"/>
      <p:bold r:id="rId38"/>
      <p:italic r:id="rId39"/>
      <p:boldItalic r:id="rId40"/>
    </p:embeddedFont>
    <p:embeddedFont>
      <p:font typeface="Roboto"/>
      <p:regular r:id="rId41"/>
      <p:bold r:id="rId42"/>
      <p:italic r:id="rId43"/>
      <p:boldItalic r:id="rId44"/>
    </p:embeddedFont>
    <p:embeddedFont>
      <p:font typeface="Raleway Thin"/>
      <p:regular r:id="rId45"/>
      <p:bold r:id="rId46"/>
      <p:italic r:id="rId47"/>
      <p:boldItalic r:id="rId48"/>
    </p:embeddedFont>
    <p:embeddedFont>
      <p:font typeface="Varela Round"/>
      <p:regular r:id="rId49"/>
    </p:embeddedFont>
    <p:embeddedFont>
      <p:font typeface="Montserrat Light"/>
      <p:regular r:id="rId50"/>
      <p:bold r:id="rId51"/>
      <p:italic r:id="rId52"/>
      <p:boldItalic r:id="rId5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aleway-boldItalic.fntdata"/><Relationship Id="rId42" Type="http://schemas.openxmlformats.org/officeDocument/2006/relationships/font" Target="fonts/Roboto-bold.fntdata"/><Relationship Id="rId41" Type="http://schemas.openxmlformats.org/officeDocument/2006/relationships/font" Target="fonts/Roboto-regular.fntdata"/><Relationship Id="rId44" Type="http://schemas.openxmlformats.org/officeDocument/2006/relationships/font" Target="fonts/Roboto-boldItalic.fntdata"/><Relationship Id="rId43" Type="http://schemas.openxmlformats.org/officeDocument/2006/relationships/font" Target="fonts/Roboto-italic.fntdata"/><Relationship Id="rId46" Type="http://schemas.openxmlformats.org/officeDocument/2006/relationships/font" Target="fonts/RalewayThin-bold.fntdata"/><Relationship Id="rId45" Type="http://schemas.openxmlformats.org/officeDocument/2006/relationships/font" Target="fonts/RalewayThin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RalewayThin-boldItalic.fntdata"/><Relationship Id="rId47" Type="http://schemas.openxmlformats.org/officeDocument/2006/relationships/font" Target="fonts/RalewayThin-italic.fntdata"/><Relationship Id="rId49" Type="http://schemas.openxmlformats.org/officeDocument/2006/relationships/font" Target="fonts/VarelaRound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font" Target="fonts/Raleway-regular.fntdata"/><Relationship Id="rId36" Type="http://schemas.openxmlformats.org/officeDocument/2006/relationships/slide" Target="slides/slide31.xml"/><Relationship Id="rId39" Type="http://schemas.openxmlformats.org/officeDocument/2006/relationships/font" Target="fonts/Raleway-italic.fntdata"/><Relationship Id="rId38" Type="http://schemas.openxmlformats.org/officeDocument/2006/relationships/font" Target="fonts/Raleway-bold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MontserratLight-bold.fntdata"/><Relationship Id="rId50" Type="http://schemas.openxmlformats.org/officeDocument/2006/relationships/font" Target="fonts/MontserratLight-regular.fntdata"/><Relationship Id="rId53" Type="http://schemas.openxmlformats.org/officeDocument/2006/relationships/font" Target="fonts/MontserratLight-boldItalic.fntdata"/><Relationship Id="rId52" Type="http://schemas.openxmlformats.org/officeDocument/2006/relationships/font" Target="fonts/MontserratLight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62401a6117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62401a6117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63e72a1b75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63e72a1b75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623ed03f0f_0_3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623ed03f0f_0_3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63fe4484b3_0_2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63fe4484b3_0_2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63e72a1b75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63e72a1b75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63fe4484b3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63fe4484b3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63fe4484b3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63fe4484b3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63fe4484b3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63fe4484b3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63fe4484b3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63fe4484b3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63fe4484b3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63fe4484b3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63fe4484b3_0_2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63fe4484b3_0_2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63e72a1b75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63e72a1b75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63fe4484b3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63fe4484b3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63fe4484b3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63fe4484b3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63fe4484b3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63fe4484b3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63fe4484b3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63fe4484b3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63fe4484b3_0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63fe4484b3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63fe4484b3_0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63fe4484b3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63fe4484b3_0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63fe4484b3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63fe4484b3_0_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63fe4484b3_0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63fe4484b3_0_2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63fe4484b3_0_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63fe4484b3_0_2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63fe4484b3_0_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623ed03f0f_0_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623ed03f0f_0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656497bfb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656497bfb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623ed03f0f_0_3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623ed03f0f_0_3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63fe4484b3_0_2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63fe4484b3_0_2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63fe4484b3_0_2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63fe4484b3_0_2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63fe4484b3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63fe4484b3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623ed03f0f_0_3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623ed03f0f_0_3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63e72a1b75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63e72a1b75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63e72a1b75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63e72a1b75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33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jp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6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Title" type="title">
  <p:cSld name="TITLE">
    <p:bg>
      <p:bgPr>
        <a:solidFill>
          <a:srgbClr val="F76C6C"/>
        </a:solidFill>
      </p:bgPr>
    </p:bg>
    <p:spTree>
      <p:nvGrpSpPr>
        <p:cNvPr id="6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350900" y="769825"/>
            <a:ext cx="2442474" cy="360385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8;p2"/>
          <p:cNvSpPr txBox="1"/>
          <p:nvPr>
            <p:ph type="title"/>
          </p:nvPr>
        </p:nvSpPr>
        <p:spPr>
          <a:xfrm>
            <a:off x="1835550" y="1598450"/>
            <a:ext cx="5472900" cy="156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9" name="Google Shape;9;p2"/>
          <p:cNvSpPr txBox="1"/>
          <p:nvPr>
            <p:ph idx="2" type="title"/>
          </p:nvPr>
        </p:nvSpPr>
        <p:spPr>
          <a:xfrm>
            <a:off x="3036450" y="3225675"/>
            <a:ext cx="3071100" cy="6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pic>
        <p:nvPicPr>
          <p:cNvPr id="10" name="Google Shape;10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000" y="180000"/>
            <a:ext cx="1718375" cy="59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pty with Patern">
  <p:cSld name="ONE_COLUMN_TEXT_2_1_1_1">
    <p:bg>
      <p:bgPr>
        <a:solidFill>
          <a:srgbClr val="FFFFFF"/>
        </a:solidFill>
      </p:bgPr>
    </p:bg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11"/>
          <p:cNvPicPr preferRelativeResize="0"/>
          <p:nvPr/>
        </p:nvPicPr>
        <p:blipFill rotWithShape="1">
          <a:blip r:embed="rId2">
            <a:alphaModFix/>
          </a:blip>
          <a:srcRect b="24814" l="12345" r="49024" t="24809"/>
          <a:stretch/>
        </p:blipFill>
        <p:spPr>
          <a:xfrm>
            <a:off x="126000" y="126000"/>
            <a:ext cx="686425" cy="485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0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2000" y="0"/>
            <a:ext cx="6371999" cy="5169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pty">
  <p:cSld name="ONE_COLUMN_TEXT_2_1_1_1_1">
    <p:bg>
      <p:bgPr>
        <a:solidFill>
          <a:srgbClr val="FFFFFF"/>
        </a:solid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12"/>
          <p:cNvPicPr preferRelativeResize="0"/>
          <p:nvPr/>
        </p:nvPicPr>
        <p:blipFill rotWithShape="1">
          <a:blip r:embed="rId2">
            <a:alphaModFix/>
          </a:blip>
          <a:srcRect b="24814" l="12345" r="49024" t="24809"/>
          <a:stretch/>
        </p:blipFill>
        <p:spPr>
          <a:xfrm>
            <a:off x="126000" y="126000"/>
            <a:ext cx="686425" cy="485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principal">
  <p:cSld name="TITLE_2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idx="1" type="subTitle"/>
          </p:nvPr>
        </p:nvSpPr>
        <p:spPr>
          <a:xfrm>
            <a:off x="460950" y="2762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6" name="Google Shape;56;p13"/>
          <p:cNvSpPr txBox="1"/>
          <p:nvPr>
            <p:ph type="title"/>
          </p:nvPr>
        </p:nvSpPr>
        <p:spPr>
          <a:xfrm>
            <a:off x="1001250" y="985375"/>
            <a:ext cx="7141500" cy="156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7" name="Google Shape;57;p13"/>
          <p:cNvSpPr txBox="1"/>
          <p:nvPr>
            <p:ph idx="2" type="subTitle"/>
          </p:nvPr>
        </p:nvSpPr>
        <p:spPr>
          <a:xfrm>
            <a:off x="1036975" y="4423800"/>
            <a:ext cx="44784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F3F3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" name="Google Shape;58;p13"/>
          <p:cNvSpPr txBox="1"/>
          <p:nvPr>
            <p:ph idx="3" type="subTitle"/>
          </p:nvPr>
        </p:nvSpPr>
        <p:spPr>
          <a:xfrm>
            <a:off x="1036975" y="4666700"/>
            <a:ext cx="4290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i="1" sz="1200">
                <a:solidFill>
                  <a:srgbClr val="F3F3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1458450" y="5263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Char char="●"/>
              <a:defRPr b="1" sz="48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Char char="○"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Char char="■"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Char char="●"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Char char="○"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Char char="■"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Char char="●"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Char char="○"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Char char="■"/>
              <a:defRPr sz="6000"/>
            </a:lvl9pPr>
          </a:lstStyle>
          <a:p/>
        </p:txBody>
      </p:sp>
      <p:sp>
        <p:nvSpPr>
          <p:cNvPr id="61" name="Google Shape;61;p1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&amp; contenu">
  <p:cSld name="ONE_COLUMN_TEXT_1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6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16"/>
          <p:cNvSpPr txBox="1"/>
          <p:nvPr>
            <p:ph type="title"/>
          </p:nvPr>
        </p:nvSpPr>
        <p:spPr>
          <a:xfrm>
            <a:off x="211625" y="440925"/>
            <a:ext cx="2808000" cy="19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  <a:defRPr sz="2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/>
        </p:txBody>
      </p:sp>
      <p:sp>
        <p:nvSpPr>
          <p:cNvPr id="67" name="Google Shape;67;p1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8" name="Google Shape;68;p16"/>
          <p:cNvSpPr txBox="1"/>
          <p:nvPr>
            <p:ph idx="1" type="subTitle"/>
          </p:nvPr>
        </p:nvSpPr>
        <p:spPr>
          <a:xfrm>
            <a:off x="621650" y="2501050"/>
            <a:ext cx="2081700" cy="129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" name="Google Shape;69;p16"/>
          <p:cNvSpPr txBox="1"/>
          <p:nvPr>
            <p:ph idx="2" type="body"/>
          </p:nvPr>
        </p:nvSpPr>
        <p:spPr>
          <a:xfrm>
            <a:off x="3650375" y="1033675"/>
            <a:ext cx="5110500" cy="30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principal 1">
  <p:cSld name="TITLE_3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7"/>
          <p:cNvSpPr txBox="1"/>
          <p:nvPr>
            <p:ph idx="1" type="subTitle"/>
          </p:nvPr>
        </p:nvSpPr>
        <p:spPr>
          <a:xfrm>
            <a:off x="460950" y="2762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2" name="Google Shape;72;p1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3" name="Google Shape;73;p17"/>
          <p:cNvSpPr txBox="1"/>
          <p:nvPr>
            <p:ph type="title"/>
          </p:nvPr>
        </p:nvSpPr>
        <p:spPr>
          <a:xfrm>
            <a:off x="1001250" y="985375"/>
            <a:ext cx="7141500" cy="156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4" name="Google Shape;74;p17"/>
          <p:cNvSpPr txBox="1"/>
          <p:nvPr>
            <p:ph idx="2" type="subTitle"/>
          </p:nvPr>
        </p:nvSpPr>
        <p:spPr>
          <a:xfrm>
            <a:off x="1036975" y="4423800"/>
            <a:ext cx="44784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F3F3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" name="Google Shape;75;p17"/>
          <p:cNvSpPr txBox="1"/>
          <p:nvPr>
            <p:ph idx="3" type="subTitle"/>
          </p:nvPr>
        </p:nvSpPr>
        <p:spPr>
          <a:xfrm>
            <a:off x="1036975" y="4666700"/>
            <a:ext cx="4290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i="1" sz="1200">
                <a:solidFill>
                  <a:srgbClr val="F3F3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&amp; text">
  <p:cSld name="ONE_COLUMN_TEXT_1_1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Wild Code School" id="77" name="Google Shape;77;p18"/>
          <p:cNvPicPr preferRelativeResize="0"/>
          <p:nvPr/>
        </p:nvPicPr>
        <p:blipFill rotWithShape="1">
          <a:blip r:embed="rId2">
            <a:alphaModFix/>
          </a:blip>
          <a:srcRect b="0" l="0" r="38336" t="0"/>
          <a:stretch/>
        </p:blipFill>
        <p:spPr>
          <a:xfrm>
            <a:off x="4385478" y="0"/>
            <a:ext cx="475852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8"/>
          <p:cNvSpPr txBox="1"/>
          <p:nvPr>
            <p:ph type="title"/>
          </p:nvPr>
        </p:nvSpPr>
        <p:spPr>
          <a:xfrm>
            <a:off x="375875" y="440925"/>
            <a:ext cx="3679200" cy="19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  <a:defRPr sz="2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/>
        </p:txBody>
      </p:sp>
      <p:sp>
        <p:nvSpPr>
          <p:cNvPr id="79" name="Google Shape;79;p1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0" name="Google Shape;80;p18"/>
          <p:cNvSpPr txBox="1"/>
          <p:nvPr>
            <p:ph idx="1" type="subTitle"/>
          </p:nvPr>
        </p:nvSpPr>
        <p:spPr>
          <a:xfrm>
            <a:off x="913127" y="2501050"/>
            <a:ext cx="2727600" cy="129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&amp; contenu 1">
  <p:cSld name="ONE_COLUMN_TEXT_2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9"/>
          <p:cNvSpPr txBox="1"/>
          <p:nvPr>
            <p:ph type="title"/>
          </p:nvPr>
        </p:nvSpPr>
        <p:spPr>
          <a:xfrm>
            <a:off x="211625" y="440925"/>
            <a:ext cx="2808000" cy="19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  <a:defRPr sz="2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/>
        </p:txBody>
      </p:sp>
      <p:sp>
        <p:nvSpPr>
          <p:cNvPr id="84" name="Google Shape;84;p1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5" name="Google Shape;85;p19"/>
          <p:cNvSpPr txBox="1"/>
          <p:nvPr>
            <p:ph idx="1" type="subTitle"/>
          </p:nvPr>
        </p:nvSpPr>
        <p:spPr>
          <a:xfrm>
            <a:off x="621650" y="2501050"/>
            <a:ext cx="2081700" cy="129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" name="Google Shape;86;p19"/>
          <p:cNvSpPr txBox="1"/>
          <p:nvPr>
            <p:ph idx="2" type="body"/>
          </p:nvPr>
        </p:nvSpPr>
        <p:spPr>
          <a:xfrm>
            <a:off x="3650375" y="1033675"/>
            <a:ext cx="5110500" cy="30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principal 2">
  <p:cSld name="TITLE_4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0"/>
          <p:cNvSpPr txBox="1"/>
          <p:nvPr>
            <p:ph idx="1" type="subTitle"/>
          </p:nvPr>
        </p:nvSpPr>
        <p:spPr>
          <a:xfrm>
            <a:off x="460950" y="2762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2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0" name="Google Shape;90;p20"/>
          <p:cNvSpPr txBox="1"/>
          <p:nvPr>
            <p:ph type="title"/>
          </p:nvPr>
        </p:nvSpPr>
        <p:spPr>
          <a:xfrm>
            <a:off x="1001250" y="985375"/>
            <a:ext cx="7141500" cy="156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91" name="Google Shape;91;p20"/>
          <p:cNvSpPr txBox="1"/>
          <p:nvPr>
            <p:ph idx="2" type="subTitle"/>
          </p:nvPr>
        </p:nvSpPr>
        <p:spPr>
          <a:xfrm>
            <a:off x="1036975" y="4423800"/>
            <a:ext cx="44784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F3F3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" name="Google Shape;92;p20"/>
          <p:cNvSpPr txBox="1"/>
          <p:nvPr>
            <p:ph idx="3" type="subTitle"/>
          </p:nvPr>
        </p:nvSpPr>
        <p:spPr>
          <a:xfrm>
            <a:off x="1036975" y="4666700"/>
            <a:ext cx="4290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i="1" sz="1200">
                <a:solidFill>
                  <a:srgbClr val="F3F3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>
  <p:cSld name="TITLE_1">
    <p:bg>
      <p:bgPr>
        <a:solidFill>
          <a:srgbClr val="F99797"/>
        </a:solid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3170290" y="771750"/>
            <a:ext cx="2803416" cy="360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3"/>
          <p:cNvSpPr txBox="1"/>
          <p:nvPr>
            <p:ph type="title"/>
          </p:nvPr>
        </p:nvSpPr>
        <p:spPr>
          <a:xfrm>
            <a:off x="1835550" y="1787700"/>
            <a:ext cx="5472900" cy="156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pic>
        <p:nvPicPr>
          <p:cNvPr id="14" name="Google Shape;14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000" y="180000"/>
            <a:ext cx="1718375" cy="59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&amp; contenu 2">
  <p:cSld name="ONE_COLUMN_TEXT_3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1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21"/>
          <p:cNvSpPr txBox="1"/>
          <p:nvPr>
            <p:ph type="title"/>
          </p:nvPr>
        </p:nvSpPr>
        <p:spPr>
          <a:xfrm>
            <a:off x="211625" y="440925"/>
            <a:ext cx="2808000" cy="19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  <a:defRPr sz="2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/>
        </p:txBody>
      </p:sp>
      <p:sp>
        <p:nvSpPr>
          <p:cNvPr id="96" name="Google Shape;96;p2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7" name="Google Shape;97;p21"/>
          <p:cNvSpPr txBox="1"/>
          <p:nvPr>
            <p:ph idx="1" type="subTitle"/>
          </p:nvPr>
        </p:nvSpPr>
        <p:spPr>
          <a:xfrm>
            <a:off x="621650" y="2501050"/>
            <a:ext cx="2081700" cy="129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8" name="Google Shape;98;p21"/>
          <p:cNvSpPr txBox="1"/>
          <p:nvPr>
            <p:ph idx="2" type="body"/>
          </p:nvPr>
        </p:nvSpPr>
        <p:spPr>
          <a:xfrm>
            <a:off x="3650375" y="1033675"/>
            <a:ext cx="5110500" cy="30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&amp; text 1">
  <p:cSld name="ONE_COLUMN_TEXT_1_2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Wild Code School" id="100" name="Google Shape;100;p22"/>
          <p:cNvPicPr preferRelativeResize="0"/>
          <p:nvPr/>
        </p:nvPicPr>
        <p:blipFill rotWithShape="1">
          <a:blip r:embed="rId2">
            <a:alphaModFix/>
          </a:blip>
          <a:srcRect b="0" l="0" r="38336" t="0"/>
          <a:stretch/>
        </p:blipFill>
        <p:spPr>
          <a:xfrm>
            <a:off x="4385478" y="0"/>
            <a:ext cx="475852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22"/>
          <p:cNvSpPr txBox="1"/>
          <p:nvPr>
            <p:ph type="title"/>
          </p:nvPr>
        </p:nvSpPr>
        <p:spPr>
          <a:xfrm>
            <a:off x="375875" y="440925"/>
            <a:ext cx="3679200" cy="19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  <a:defRPr sz="2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/>
        </p:txBody>
      </p:sp>
      <p:sp>
        <p:nvSpPr>
          <p:cNvPr id="102" name="Google Shape;102;p2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3" name="Google Shape;103;p22"/>
          <p:cNvSpPr txBox="1"/>
          <p:nvPr>
            <p:ph idx="1" type="subTitle"/>
          </p:nvPr>
        </p:nvSpPr>
        <p:spPr>
          <a:xfrm>
            <a:off x="913127" y="2501050"/>
            <a:ext cx="2727600" cy="129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principal 3">
  <p:cSld name="TITLE_5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3"/>
          <p:cNvSpPr txBox="1"/>
          <p:nvPr>
            <p:ph idx="1" type="subTitle"/>
          </p:nvPr>
        </p:nvSpPr>
        <p:spPr>
          <a:xfrm>
            <a:off x="460950" y="2762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6" name="Google Shape;106;p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7" name="Google Shape;107;p23"/>
          <p:cNvSpPr txBox="1"/>
          <p:nvPr>
            <p:ph type="title"/>
          </p:nvPr>
        </p:nvSpPr>
        <p:spPr>
          <a:xfrm>
            <a:off x="1001250" y="985375"/>
            <a:ext cx="7141500" cy="156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08" name="Google Shape;108;p23"/>
          <p:cNvSpPr txBox="1"/>
          <p:nvPr>
            <p:ph idx="2" type="subTitle"/>
          </p:nvPr>
        </p:nvSpPr>
        <p:spPr>
          <a:xfrm>
            <a:off x="1036975" y="4423800"/>
            <a:ext cx="44784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F3F3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9" name="Google Shape;109;p23"/>
          <p:cNvSpPr txBox="1"/>
          <p:nvPr>
            <p:ph idx="3" type="subTitle"/>
          </p:nvPr>
        </p:nvSpPr>
        <p:spPr>
          <a:xfrm>
            <a:off x="1036975" y="4666700"/>
            <a:ext cx="4290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i="1" sz="1200">
                <a:solidFill>
                  <a:srgbClr val="F3F3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&amp; contenu 3">
  <p:cSld name="ONE_COLUMN_TEXT_4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4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24"/>
          <p:cNvSpPr txBox="1"/>
          <p:nvPr>
            <p:ph type="title"/>
          </p:nvPr>
        </p:nvSpPr>
        <p:spPr>
          <a:xfrm>
            <a:off x="211625" y="440925"/>
            <a:ext cx="2808000" cy="19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  <a:defRPr sz="2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/>
        </p:txBody>
      </p:sp>
      <p:sp>
        <p:nvSpPr>
          <p:cNvPr id="113" name="Google Shape;113;p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4" name="Google Shape;114;p24"/>
          <p:cNvSpPr txBox="1"/>
          <p:nvPr>
            <p:ph idx="1" type="subTitle"/>
          </p:nvPr>
        </p:nvSpPr>
        <p:spPr>
          <a:xfrm>
            <a:off x="621650" y="2501050"/>
            <a:ext cx="2081700" cy="129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5" name="Google Shape;115;p24"/>
          <p:cNvSpPr txBox="1"/>
          <p:nvPr>
            <p:ph idx="2" type="body"/>
          </p:nvPr>
        </p:nvSpPr>
        <p:spPr>
          <a:xfrm>
            <a:off x="3650375" y="1033675"/>
            <a:ext cx="5110500" cy="30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&amp; contenu 4">
  <p:cSld name="ONE_COLUMN_TEXT_5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5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25"/>
          <p:cNvSpPr txBox="1"/>
          <p:nvPr>
            <p:ph type="title"/>
          </p:nvPr>
        </p:nvSpPr>
        <p:spPr>
          <a:xfrm>
            <a:off x="211625" y="440925"/>
            <a:ext cx="2808000" cy="19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  <a:defRPr sz="2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/>
        </p:txBody>
      </p:sp>
      <p:sp>
        <p:nvSpPr>
          <p:cNvPr id="119" name="Google Shape;119;p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0" name="Google Shape;120;p25"/>
          <p:cNvSpPr txBox="1"/>
          <p:nvPr>
            <p:ph idx="1" type="subTitle"/>
          </p:nvPr>
        </p:nvSpPr>
        <p:spPr>
          <a:xfrm>
            <a:off x="621650" y="2501050"/>
            <a:ext cx="2081700" cy="129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1" name="Google Shape;121;p25"/>
          <p:cNvSpPr txBox="1"/>
          <p:nvPr>
            <p:ph idx="2" type="body"/>
          </p:nvPr>
        </p:nvSpPr>
        <p:spPr>
          <a:xfrm>
            <a:off x="3650375" y="1033675"/>
            <a:ext cx="5110500" cy="30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6">
  <p:cSld name="TITLE_6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9pPr>
          </a:lstStyle>
          <a:p/>
        </p:txBody>
      </p:sp>
      <p:sp>
        <p:nvSpPr>
          <p:cNvPr id="124" name="Google Shape;124;p2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5" name="Google Shape;125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 1">
  <p:cSld name="TITLE_1_1">
    <p:bg>
      <p:bgPr>
        <a:solidFill>
          <a:srgbClr val="F76C6C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4"/>
          <p:cNvPicPr preferRelativeResize="0"/>
          <p:nvPr/>
        </p:nvPicPr>
        <p:blipFill rotWithShape="1">
          <a:blip r:embed="rId2">
            <a:alphaModFix/>
          </a:blip>
          <a:srcRect b="258" l="0" r="0" t="258"/>
          <a:stretch/>
        </p:blipFill>
        <p:spPr>
          <a:xfrm rot="10800000">
            <a:off x="3170289" y="771750"/>
            <a:ext cx="2803417" cy="3599999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4"/>
          <p:cNvSpPr txBox="1"/>
          <p:nvPr>
            <p:ph type="title"/>
          </p:nvPr>
        </p:nvSpPr>
        <p:spPr>
          <a:xfrm>
            <a:off x="1835550" y="1787700"/>
            <a:ext cx="5472900" cy="156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pic>
        <p:nvPicPr>
          <p:cNvPr id="18" name="Google Shape;18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000" y="180000"/>
            <a:ext cx="1718375" cy="59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ogo">
  <p:cSld name="CUSTOM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799150" y="1973574"/>
            <a:ext cx="3545702" cy="1196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ONE_COLUMN_TEXT">
    <p:bg>
      <p:bgPr>
        <a:solidFill>
          <a:srgbClr val="F99797"/>
        </a:solid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6"/>
          <p:cNvSpPr txBox="1"/>
          <p:nvPr>
            <p:ph type="title"/>
          </p:nvPr>
        </p:nvSpPr>
        <p:spPr>
          <a:xfrm>
            <a:off x="1254900" y="1718925"/>
            <a:ext cx="2783700" cy="9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" name="Google Shape;23;p6"/>
          <p:cNvSpPr txBox="1"/>
          <p:nvPr>
            <p:ph idx="2" type="title"/>
          </p:nvPr>
        </p:nvSpPr>
        <p:spPr>
          <a:xfrm>
            <a:off x="3962400" y="2002350"/>
            <a:ext cx="3972600" cy="72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 sz="3600">
                <a:latin typeface="Varela Round"/>
                <a:ea typeface="Varela Round"/>
                <a:cs typeface="Varela Round"/>
                <a:sym typeface="Varela Roun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 sz="3600">
                <a:latin typeface="Varela Round"/>
                <a:ea typeface="Varela Round"/>
                <a:cs typeface="Varela Round"/>
                <a:sym typeface="Varela Roun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 sz="3600">
                <a:latin typeface="Varela Round"/>
                <a:ea typeface="Varela Round"/>
                <a:cs typeface="Varela Round"/>
                <a:sym typeface="Varela Roun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 sz="3600">
                <a:latin typeface="Varela Round"/>
                <a:ea typeface="Varela Round"/>
                <a:cs typeface="Varela Round"/>
                <a:sym typeface="Varela Roun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 sz="3600">
                <a:latin typeface="Varela Round"/>
                <a:ea typeface="Varela Round"/>
                <a:cs typeface="Varela Round"/>
                <a:sym typeface="Varela Roun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 sz="3600">
                <a:latin typeface="Varela Round"/>
                <a:ea typeface="Varela Round"/>
                <a:cs typeface="Varela Round"/>
                <a:sym typeface="Varela Roun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 sz="3600">
                <a:latin typeface="Varela Round"/>
                <a:ea typeface="Varela Round"/>
                <a:cs typeface="Varela Round"/>
                <a:sym typeface="Varela Roun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 sz="3600">
                <a:latin typeface="Varela Round"/>
                <a:ea typeface="Varela Round"/>
                <a:cs typeface="Varela Round"/>
                <a:sym typeface="Varela Round"/>
              </a:defRPr>
            </a:lvl9pPr>
          </a:lstStyle>
          <a:p/>
        </p:txBody>
      </p:sp>
      <p:sp>
        <p:nvSpPr>
          <p:cNvPr id="24" name="Google Shape;24;p6"/>
          <p:cNvSpPr txBox="1"/>
          <p:nvPr>
            <p:ph idx="1" type="body"/>
          </p:nvPr>
        </p:nvSpPr>
        <p:spPr>
          <a:xfrm>
            <a:off x="4038600" y="2679825"/>
            <a:ext cx="2286000" cy="22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aleway"/>
              <a:buAutoNum type="arabicPeriod"/>
              <a:defRPr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aleway"/>
              <a:buAutoNum type="arabicPeriod"/>
              <a:defRPr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aleway"/>
              <a:buAutoNum type="arabicPeriod"/>
              <a:defRPr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aleway"/>
              <a:buAutoNum type="arabicPeriod"/>
              <a:defRPr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aleway"/>
              <a:buAutoNum type="arabicPeriod"/>
              <a:defRPr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aleway"/>
              <a:buAutoNum type="arabicPeriod"/>
              <a:defRPr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aleway"/>
              <a:buAutoNum type="arabicPeriod"/>
              <a:defRPr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aleway"/>
              <a:buAutoNum type="arabicPeriod"/>
              <a:defRPr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aleway"/>
              <a:buAutoNum type="arabicPeriod"/>
              <a:defRPr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pic>
        <p:nvPicPr>
          <p:cNvPr id="25" name="Google Shape;25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0000" y="180000"/>
            <a:ext cx="1718375" cy="59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26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0025" y="777875"/>
            <a:ext cx="3414675" cy="2637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mple Section">
  <p:cSld name="ONE_COLUMN_TEXT_2_2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/>
          <p:nvPr/>
        </p:nvSpPr>
        <p:spPr>
          <a:xfrm>
            <a:off x="-15875" y="-2650"/>
            <a:ext cx="9180000" cy="720000"/>
          </a:xfrm>
          <a:prstGeom prst="rect">
            <a:avLst/>
          </a:prstGeom>
          <a:solidFill>
            <a:srgbClr val="F76C6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" name="Google Shape;29;p7"/>
          <p:cNvSpPr txBox="1"/>
          <p:nvPr>
            <p:ph type="title"/>
          </p:nvPr>
        </p:nvSpPr>
        <p:spPr>
          <a:xfrm>
            <a:off x="1171250" y="-2650"/>
            <a:ext cx="23388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0" name="Google Shape;30;p7"/>
          <p:cNvSpPr txBox="1"/>
          <p:nvPr>
            <p:ph idx="1" type="subTitle"/>
          </p:nvPr>
        </p:nvSpPr>
        <p:spPr>
          <a:xfrm>
            <a:off x="3129050" y="190800"/>
            <a:ext cx="27837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pic>
        <p:nvPicPr>
          <p:cNvPr id="31" name="Google Shape;31;p7"/>
          <p:cNvPicPr preferRelativeResize="0"/>
          <p:nvPr/>
        </p:nvPicPr>
        <p:blipFill rotWithShape="1">
          <a:blip r:embed="rId2">
            <a:alphaModFix/>
          </a:blip>
          <a:srcRect b="0" l="0" r="51271" t="0"/>
          <a:stretch/>
        </p:blipFill>
        <p:spPr>
          <a:xfrm>
            <a:off x="126000" y="127800"/>
            <a:ext cx="686432" cy="486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7"/>
          <p:cNvSpPr txBox="1"/>
          <p:nvPr>
            <p:ph idx="2" type="title"/>
          </p:nvPr>
        </p:nvSpPr>
        <p:spPr>
          <a:xfrm>
            <a:off x="1245600" y="882000"/>
            <a:ext cx="6791400" cy="5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76C6C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Varela Round"/>
                <a:ea typeface="Varela Round"/>
                <a:cs typeface="Varela Round"/>
                <a:sym typeface="Varela Rou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Varela Round"/>
                <a:ea typeface="Varela Round"/>
                <a:cs typeface="Varela Round"/>
                <a:sym typeface="Varela Rou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Varela Round"/>
                <a:ea typeface="Varela Round"/>
                <a:cs typeface="Varela Round"/>
                <a:sym typeface="Varela Rou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Varela Round"/>
                <a:ea typeface="Varela Round"/>
                <a:cs typeface="Varela Round"/>
                <a:sym typeface="Varela Rou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Varela Round"/>
                <a:ea typeface="Varela Round"/>
                <a:cs typeface="Varela Round"/>
                <a:sym typeface="Varela Rou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Varela Round"/>
                <a:ea typeface="Varela Round"/>
                <a:cs typeface="Varela Round"/>
                <a:sym typeface="Varela Rou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Varela Round"/>
                <a:ea typeface="Varela Round"/>
                <a:cs typeface="Varela Round"/>
                <a:sym typeface="Varela Rou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Varela Round"/>
                <a:ea typeface="Varela Round"/>
                <a:cs typeface="Varela Round"/>
                <a:sym typeface="Varela Round"/>
              </a:defRPr>
            </a:lvl9pPr>
          </a:lstStyle>
          <a:p/>
        </p:txBody>
      </p:sp>
      <p:sp>
        <p:nvSpPr>
          <p:cNvPr id="33" name="Google Shape;33;p7"/>
          <p:cNvSpPr txBox="1"/>
          <p:nvPr>
            <p:ph idx="3" type="subTitle"/>
          </p:nvPr>
        </p:nvSpPr>
        <p:spPr>
          <a:xfrm>
            <a:off x="1249200" y="1414800"/>
            <a:ext cx="6790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F76C6C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" name="Google Shape;34;p7"/>
          <p:cNvSpPr txBox="1"/>
          <p:nvPr>
            <p:ph idx="4" type="body"/>
          </p:nvPr>
        </p:nvSpPr>
        <p:spPr>
          <a:xfrm>
            <a:off x="1249200" y="1998600"/>
            <a:ext cx="6791400" cy="280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3B424E"/>
              </a:buClr>
              <a:buSzPts val="1400"/>
              <a:buFont typeface="Raleway"/>
              <a:buChar char="●"/>
              <a:defRPr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3B424E"/>
              </a:buClr>
              <a:buSzPts val="1400"/>
              <a:buFont typeface="Raleway"/>
              <a:buChar char="○"/>
              <a:defRPr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rgbClr val="3B424E"/>
              </a:buClr>
              <a:buSzPts val="1400"/>
              <a:buFont typeface="Raleway"/>
              <a:buChar char="■"/>
              <a:defRPr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rgbClr val="3B424E"/>
              </a:buClr>
              <a:buSzPts val="1400"/>
              <a:buFont typeface="Raleway"/>
              <a:buChar char="●"/>
              <a:defRPr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rgbClr val="3B424E"/>
              </a:buClr>
              <a:buSzPts val="1400"/>
              <a:buFont typeface="Raleway"/>
              <a:buChar char="○"/>
              <a:defRPr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rgbClr val="3B424E"/>
              </a:buClr>
              <a:buSzPts val="1400"/>
              <a:buFont typeface="Raleway"/>
              <a:buChar char="■"/>
              <a:defRPr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rgbClr val="3B424E"/>
              </a:buClr>
              <a:buSzPts val="1400"/>
              <a:buFont typeface="Raleway"/>
              <a:buChar char="●"/>
              <a:defRPr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rgbClr val="3B424E"/>
              </a:buClr>
              <a:buSzPts val="1400"/>
              <a:buFont typeface="Raleway"/>
              <a:buChar char="○"/>
              <a:defRPr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rgbClr val="3B424E"/>
              </a:buClr>
              <a:buSzPts val="1400"/>
              <a:buFont typeface="Raleway"/>
              <a:buChar char="■"/>
              <a:defRPr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mple Section Split">
  <p:cSld name="ONE_COLUMN_TEXT_2_1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/>
          <p:nvPr/>
        </p:nvSpPr>
        <p:spPr>
          <a:xfrm>
            <a:off x="-15875" y="-2650"/>
            <a:ext cx="9180000" cy="720000"/>
          </a:xfrm>
          <a:prstGeom prst="rect">
            <a:avLst/>
          </a:prstGeom>
          <a:solidFill>
            <a:srgbClr val="F76C6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8"/>
          <p:cNvSpPr txBox="1"/>
          <p:nvPr>
            <p:ph type="title"/>
          </p:nvPr>
        </p:nvSpPr>
        <p:spPr>
          <a:xfrm>
            <a:off x="1171250" y="-2650"/>
            <a:ext cx="23388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" type="subTitle"/>
          </p:nvPr>
        </p:nvSpPr>
        <p:spPr>
          <a:xfrm>
            <a:off x="3129050" y="190800"/>
            <a:ext cx="27837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39" name="Google Shape;39;p8"/>
          <p:cNvSpPr txBox="1"/>
          <p:nvPr>
            <p:ph idx="2" type="body"/>
          </p:nvPr>
        </p:nvSpPr>
        <p:spPr>
          <a:xfrm>
            <a:off x="126000" y="1998600"/>
            <a:ext cx="4425900" cy="280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3B424E"/>
              </a:buClr>
              <a:buSzPts val="1400"/>
              <a:buFont typeface="Raleway"/>
              <a:buChar char="●"/>
              <a:defRPr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3B424E"/>
              </a:buClr>
              <a:buSzPts val="1400"/>
              <a:buFont typeface="Raleway"/>
              <a:buChar char="○"/>
              <a:defRPr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rgbClr val="3B424E"/>
              </a:buClr>
              <a:buSzPts val="1400"/>
              <a:buFont typeface="Raleway"/>
              <a:buChar char="■"/>
              <a:defRPr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rgbClr val="3B424E"/>
              </a:buClr>
              <a:buSzPts val="1400"/>
              <a:buFont typeface="Raleway"/>
              <a:buChar char="●"/>
              <a:defRPr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rgbClr val="3B424E"/>
              </a:buClr>
              <a:buSzPts val="1400"/>
              <a:buFont typeface="Raleway"/>
              <a:buChar char="○"/>
              <a:defRPr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rgbClr val="3B424E"/>
              </a:buClr>
              <a:buSzPts val="1400"/>
              <a:buFont typeface="Raleway"/>
              <a:buChar char="■"/>
              <a:defRPr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rgbClr val="3B424E"/>
              </a:buClr>
              <a:buSzPts val="1400"/>
              <a:buFont typeface="Raleway"/>
              <a:buChar char="●"/>
              <a:defRPr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rgbClr val="3B424E"/>
              </a:buClr>
              <a:buSzPts val="1400"/>
              <a:buFont typeface="Raleway"/>
              <a:buChar char="○"/>
              <a:defRPr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rgbClr val="3B424E"/>
              </a:buClr>
              <a:buSzPts val="1400"/>
              <a:buFont typeface="Raleway"/>
              <a:buChar char="■"/>
              <a:defRPr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40" name="Google Shape;40;p8"/>
          <p:cNvSpPr txBox="1"/>
          <p:nvPr>
            <p:ph idx="3" type="title"/>
          </p:nvPr>
        </p:nvSpPr>
        <p:spPr>
          <a:xfrm>
            <a:off x="126815" y="1009050"/>
            <a:ext cx="4425900" cy="5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76C6C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Varela Round"/>
                <a:ea typeface="Varela Round"/>
                <a:cs typeface="Varela Round"/>
                <a:sym typeface="Varela Rou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Varela Round"/>
                <a:ea typeface="Varela Round"/>
                <a:cs typeface="Varela Round"/>
                <a:sym typeface="Varela Rou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Varela Round"/>
                <a:ea typeface="Varela Round"/>
                <a:cs typeface="Varela Round"/>
                <a:sym typeface="Varela Rou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Varela Round"/>
                <a:ea typeface="Varela Round"/>
                <a:cs typeface="Varela Round"/>
                <a:sym typeface="Varela Rou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Varela Round"/>
                <a:ea typeface="Varela Round"/>
                <a:cs typeface="Varela Round"/>
                <a:sym typeface="Varela Rou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Varela Round"/>
                <a:ea typeface="Varela Round"/>
                <a:cs typeface="Varela Round"/>
                <a:sym typeface="Varela Rou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Varela Round"/>
                <a:ea typeface="Varela Round"/>
                <a:cs typeface="Varela Round"/>
                <a:sym typeface="Varela Rou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Varela Round"/>
                <a:ea typeface="Varela Round"/>
                <a:cs typeface="Varela Round"/>
                <a:sym typeface="Varela Round"/>
              </a:defRPr>
            </a:lvl9pPr>
          </a:lstStyle>
          <a:p/>
        </p:txBody>
      </p:sp>
      <p:sp>
        <p:nvSpPr>
          <p:cNvPr id="41" name="Google Shape;41;p8"/>
          <p:cNvSpPr txBox="1"/>
          <p:nvPr>
            <p:ph idx="4" type="subTitle"/>
          </p:nvPr>
        </p:nvSpPr>
        <p:spPr>
          <a:xfrm>
            <a:off x="126815" y="1719575"/>
            <a:ext cx="4425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F76C6C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42" name="Google Shape;42;p8"/>
          <p:cNvPicPr preferRelativeResize="0"/>
          <p:nvPr/>
        </p:nvPicPr>
        <p:blipFill rotWithShape="1">
          <a:blip r:embed="rId2">
            <a:alphaModFix/>
          </a:blip>
          <a:srcRect b="0" l="0" r="51271" t="0"/>
          <a:stretch/>
        </p:blipFill>
        <p:spPr>
          <a:xfrm>
            <a:off x="126000" y="127800"/>
            <a:ext cx="686432" cy="48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pty Colored with Patern">
  <p:cSld name="ONE_COLUMN_TEXT_2_1_1">
    <p:bg>
      <p:bgPr>
        <a:solidFill>
          <a:srgbClr val="F76C6C"/>
        </a:solid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oogle Shape;44;p9"/>
          <p:cNvPicPr preferRelativeResize="0"/>
          <p:nvPr/>
        </p:nvPicPr>
        <p:blipFill rotWithShape="1">
          <a:blip r:embed="rId2">
            <a:alphaModFix/>
          </a:blip>
          <a:srcRect b="0" l="0" r="51271" t="0"/>
          <a:stretch/>
        </p:blipFill>
        <p:spPr>
          <a:xfrm>
            <a:off x="126000" y="127800"/>
            <a:ext cx="686432" cy="4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45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1637" y="1"/>
            <a:ext cx="6372362" cy="5171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pty Colored">
  <p:cSld name="ONE_COLUMN_TEXT_2_1_1_2">
    <p:bg>
      <p:bgPr>
        <a:solidFill>
          <a:srgbClr val="F76C6C"/>
        </a:solid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Google Shape;47;p10"/>
          <p:cNvPicPr preferRelativeResize="0"/>
          <p:nvPr/>
        </p:nvPicPr>
        <p:blipFill rotWithShape="1">
          <a:blip r:embed="rId2">
            <a:alphaModFix/>
          </a:blip>
          <a:srcRect b="0" l="0" r="51271" t="0"/>
          <a:stretch/>
        </p:blipFill>
        <p:spPr>
          <a:xfrm>
            <a:off x="126000" y="127800"/>
            <a:ext cx="686432" cy="48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theme" Target="../theme/theme2.xml"/><Relationship Id="rId25" Type="http://schemas.openxmlformats.org/officeDocument/2006/relationships/slideLayout" Target="../slideLayouts/slideLayout25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Relationship Id="rId4" Type="http://schemas.openxmlformats.org/officeDocument/2006/relationships/image" Target="../media/image2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5.png"/><Relationship Id="rId4" Type="http://schemas.openxmlformats.org/officeDocument/2006/relationships/image" Target="../media/image24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5.png"/><Relationship Id="rId4" Type="http://schemas.openxmlformats.org/officeDocument/2006/relationships/image" Target="../media/image37.gif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9.png"/><Relationship Id="rId4" Type="http://schemas.openxmlformats.org/officeDocument/2006/relationships/image" Target="../media/image2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5.png"/><Relationship Id="rId4" Type="http://schemas.openxmlformats.org/officeDocument/2006/relationships/image" Target="../media/image4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7"/>
          <p:cNvSpPr txBox="1"/>
          <p:nvPr>
            <p:ph type="title"/>
          </p:nvPr>
        </p:nvSpPr>
        <p:spPr>
          <a:xfrm>
            <a:off x="1835550" y="1598450"/>
            <a:ext cx="5472900" cy="156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Clustering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6"/>
          <p:cNvSpPr txBox="1"/>
          <p:nvPr>
            <p:ph type="title"/>
          </p:nvPr>
        </p:nvSpPr>
        <p:spPr>
          <a:xfrm>
            <a:off x="1171250" y="-2650"/>
            <a:ext cx="7972800" cy="720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r>
              <a:rPr lang="en"/>
              <a:t>). A quoi ca sert ?</a:t>
            </a:r>
            <a:endParaRPr/>
          </a:p>
        </p:txBody>
      </p:sp>
      <p:sp>
        <p:nvSpPr>
          <p:cNvPr id="194" name="Google Shape;194;p36"/>
          <p:cNvSpPr txBox="1"/>
          <p:nvPr>
            <p:ph idx="2" type="title"/>
          </p:nvPr>
        </p:nvSpPr>
        <p:spPr>
          <a:xfrm>
            <a:off x="639600" y="882000"/>
            <a:ext cx="7815900" cy="531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Utilisations</a:t>
            </a:r>
            <a:endParaRPr/>
          </a:p>
        </p:txBody>
      </p:sp>
      <p:sp>
        <p:nvSpPr>
          <p:cNvPr id="195" name="Google Shape;195;p36"/>
          <p:cNvSpPr txBox="1"/>
          <p:nvPr>
            <p:ph idx="4" type="body"/>
          </p:nvPr>
        </p:nvSpPr>
        <p:spPr>
          <a:xfrm>
            <a:off x="639600" y="1577950"/>
            <a:ext cx="4112100" cy="3223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u="sng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u="sng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/>
              <a:t>Musique, séries, etc… </a:t>
            </a:r>
            <a:r>
              <a:rPr b="1" lang="en" u="sng"/>
              <a:t>:</a:t>
            </a:r>
            <a:endParaRPr b="1" u="sng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u="sng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u="sng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Il est possible de faire des clusters sur des musiques afin de trouver les morceaux les plus similaires, sans a priori sur le compositeur, le style, etc… Cela permet par la suite de faire des recommandations aux utilisateurs (par exemple sur les plateformes de streaming).</a:t>
            </a:r>
            <a:endParaRPr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6" name="Google Shape;19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6925" y="3111700"/>
            <a:ext cx="3851625" cy="193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62600" y="786650"/>
            <a:ext cx="3795950" cy="2125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7"/>
          <p:cNvSpPr txBox="1"/>
          <p:nvPr>
            <p:ph type="title"/>
          </p:nvPr>
        </p:nvSpPr>
        <p:spPr>
          <a:xfrm>
            <a:off x="1835550" y="1787700"/>
            <a:ext cx="5472900" cy="156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Comment fait-on ?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Comment ça marche ?</a:t>
            </a:r>
            <a:endParaRPr/>
          </a:p>
        </p:txBody>
      </p:sp>
      <p:sp>
        <p:nvSpPr>
          <p:cNvPr id="203" name="Google Shape;203;p37"/>
          <p:cNvSpPr txBox="1"/>
          <p:nvPr/>
        </p:nvSpPr>
        <p:spPr>
          <a:xfrm>
            <a:off x="3036450" y="3225675"/>
            <a:ext cx="3071100" cy="6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How </a:t>
            </a:r>
            <a:r>
              <a:rPr lang="en" sz="18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?</a:t>
            </a:r>
            <a:endParaRPr sz="18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8"/>
          <p:cNvSpPr txBox="1"/>
          <p:nvPr>
            <p:ph type="title"/>
          </p:nvPr>
        </p:nvSpPr>
        <p:spPr>
          <a:xfrm>
            <a:off x="553525" y="1787700"/>
            <a:ext cx="8302800" cy="156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C</a:t>
            </a:r>
            <a:r>
              <a:rPr lang="en" sz="3000"/>
              <a:t>lassification ascendante hiérarchique</a:t>
            </a:r>
            <a:endParaRPr sz="30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9"/>
          <p:cNvSpPr txBox="1"/>
          <p:nvPr>
            <p:ph type="title"/>
          </p:nvPr>
        </p:nvSpPr>
        <p:spPr>
          <a:xfrm>
            <a:off x="1171250" y="-2650"/>
            <a:ext cx="7972800" cy="720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r>
              <a:rPr lang="en"/>
              <a:t>). Comment fait-on ?</a:t>
            </a:r>
            <a:endParaRPr/>
          </a:p>
        </p:txBody>
      </p:sp>
      <p:sp>
        <p:nvSpPr>
          <p:cNvPr id="214" name="Google Shape;214;p39"/>
          <p:cNvSpPr txBox="1"/>
          <p:nvPr>
            <p:ph idx="2" type="title"/>
          </p:nvPr>
        </p:nvSpPr>
        <p:spPr>
          <a:xfrm>
            <a:off x="639600" y="882000"/>
            <a:ext cx="8284800" cy="531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C</a:t>
            </a:r>
            <a:r>
              <a:rPr lang="en" sz="2400"/>
              <a:t>lassification ascendante hiérarchique (CAH)</a:t>
            </a:r>
            <a:endParaRPr sz="2400"/>
          </a:p>
        </p:txBody>
      </p:sp>
      <p:sp>
        <p:nvSpPr>
          <p:cNvPr id="215" name="Google Shape;215;p39"/>
          <p:cNvSpPr txBox="1"/>
          <p:nvPr>
            <p:ph idx="4" type="body"/>
          </p:nvPr>
        </p:nvSpPr>
        <p:spPr>
          <a:xfrm>
            <a:off x="639600" y="1577950"/>
            <a:ext cx="5534400" cy="231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/>
              <a:t>Prérequis : </a:t>
            </a:r>
            <a:endParaRPr b="1" u="sng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 CAH s’applique bien lorsqu’il y a peu d’individus à classer</a:t>
            </a:r>
            <a:endParaRPr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/>
              <a:t>Méthodologie :</a:t>
            </a:r>
            <a:endParaRPr b="1" u="sng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Etape 1 : initialisation</a:t>
            </a:r>
            <a:endParaRPr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 groupes distincts, le </a:t>
            </a:r>
            <a:r>
              <a:rPr lang="en"/>
              <a:t>dendrogramme</a:t>
            </a:r>
            <a:r>
              <a:rPr lang="en"/>
              <a:t> est plat </a:t>
            </a:r>
            <a:endParaRPr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6" name="Google Shape;21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51825" y="2837700"/>
            <a:ext cx="5313051" cy="2267775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39"/>
          <p:cNvSpPr txBox="1"/>
          <p:nvPr/>
        </p:nvSpPr>
        <p:spPr>
          <a:xfrm>
            <a:off x="3933275" y="4926075"/>
            <a:ext cx="5313000" cy="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/>
              <a:t>Source : https://lovelyanalytics.com/2017/03/25/cah-comment-ca-marche/</a:t>
            </a:r>
            <a:endParaRPr sz="5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40"/>
          <p:cNvSpPr txBox="1"/>
          <p:nvPr>
            <p:ph type="title"/>
          </p:nvPr>
        </p:nvSpPr>
        <p:spPr>
          <a:xfrm>
            <a:off x="1171250" y="-2650"/>
            <a:ext cx="7972800" cy="720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3). Comment fait-on ?</a:t>
            </a:r>
            <a:endParaRPr/>
          </a:p>
        </p:txBody>
      </p:sp>
      <p:sp>
        <p:nvSpPr>
          <p:cNvPr id="223" name="Google Shape;223;p40"/>
          <p:cNvSpPr txBox="1"/>
          <p:nvPr>
            <p:ph idx="2" type="title"/>
          </p:nvPr>
        </p:nvSpPr>
        <p:spPr>
          <a:xfrm>
            <a:off x="639600" y="882000"/>
            <a:ext cx="8284800" cy="531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Classification ascendante hiérarchique (CAH)</a:t>
            </a:r>
            <a:endParaRPr sz="2400"/>
          </a:p>
        </p:txBody>
      </p:sp>
      <p:sp>
        <p:nvSpPr>
          <p:cNvPr id="224" name="Google Shape;224;p40"/>
          <p:cNvSpPr txBox="1"/>
          <p:nvPr>
            <p:ph idx="4" type="body"/>
          </p:nvPr>
        </p:nvSpPr>
        <p:spPr>
          <a:xfrm>
            <a:off x="639600" y="1577950"/>
            <a:ext cx="5534400" cy="231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/>
              <a:t>Méthodologie :</a:t>
            </a:r>
            <a:endParaRPr b="1" u="sng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Etape 2 : détermination des 2 individus les plus proches</a:t>
            </a:r>
            <a:endParaRPr/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Les 2 individus les plus proches sont regroupés</a:t>
            </a:r>
            <a:endParaRPr/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Le dendrogramme relie également ces 2 individus</a:t>
            </a:r>
            <a:endParaRPr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40"/>
          <p:cNvSpPr txBox="1"/>
          <p:nvPr/>
        </p:nvSpPr>
        <p:spPr>
          <a:xfrm>
            <a:off x="3933275" y="4926075"/>
            <a:ext cx="5313000" cy="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/>
              <a:t>Source : https://lovelyanalytics.com/2017/03/25/cah-comment-ca-marche/</a:t>
            </a:r>
            <a:endParaRPr sz="500"/>
          </a:p>
        </p:txBody>
      </p:sp>
      <p:pic>
        <p:nvPicPr>
          <p:cNvPr id="226" name="Google Shape;22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87075" y="2426175"/>
            <a:ext cx="5856926" cy="2499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7" name="Google Shape;227;p40"/>
          <p:cNvCxnSpPr/>
          <p:nvPr/>
        </p:nvCxnSpPr>
        <p:spPr>
          <a:xfrm>
            <a:off x="5100925" y="3465900"/>
            <a:ext cx="1754100" cy="9282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Google Shape;23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65850" y="2453575"/>
            <a:ext cx="5658549" cy="2415225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41"/>
          <p:cNvSpPr txBox="1"/>
          <p:nvPr>
            <p:ph type="title"/>
          </p:nvPr>
        </p:nvSpPr>
        <p:spPr>
          <a:xfrm>
            <a:off x="1171250" y="-2650"/>
            <a:ext cx="7972800" cy="720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3). Comment fait-on ?</a:t>
            </a:r>
            <a:endParaRPr/>
          </a:p>
        </p:txBody>
      </p:sp>
      <p:sp>
        <p:nvSpPr>
          <p:cNvPr id="234" name="Google Shape;234;p41"/>
          <p:cNvSpPr txBox="1"/>
          <p:nvPr>
            <p:ph idx="2" type="title"/>
          </p:nvPr>
        </p:nvSpPr>
        <p:spPr>
          <a:xfrm>
            <a:off x="639600" y="882000"/>
            <a:ext cx="8284800" cy="531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Classification ascendante hiérarchique (CAH)</a:t>
            </a:r>
            <a:endParaRPr sz="2400"/>
          </a:p>
        </p:txBody>
      </p:sp>
      <p:sp>
        <p:nvSpPr>
          <p:cNvPr id="235" name="Google Shape;235;p41"/>
          <p:cNvSpPr txBox="1"/>
          <p:nvPr>
            <p:ph idx="4" type="body"/>
          </p:nvPr>
        </p:nvSpPr>
        <p:spPr>
          <a:xfrm>
            <a:off x="639600" y="1577950"/>
            <a:ext cx="6428400" cy="231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/>
              <a:t>Méthodologie :</a:t>
            </a:r>
            <a:endParaRPr b="1" u="sng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Étapes</a:t>
            </a:r>
            <a:r>
              <a:rPr lang="en"/>
              <a:t> suivantes : itérations</a:t>
            </a:r>
            <a:endParaRPr/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Les 2 individus ou groupes les plus proches sont regroupés</a:t>
            </a:r>
            <a:endParaRPr/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Le dendrogramme relie également ces 2 individus ou groupes</a:t>
            </a:r>
            <a:endParaRPr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41"/>
          <p:cNvSpPr txBox="1"/>
          <p:nvPr/>
        </p:nvSpPr>
        <p:spPr>
          <a:xfrm>
            <a:off x="3933275" y="4926075"/>
            <a:ext cx="5313000" cy="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/>
              <a:t>Source : https://lovelyanalytics.com/2017/03/25/cah-comment-ca-marche/</a:t>
            </a:r>
            <a:endParaRPr sz="500"/>
          </a:p>
        </p:txBody>
      </p:sp>
      <p:cxnSp>
        <p:nvCxnSpPr>
          <p:cNvPr id="237" name="Google Shape;237;p41"/>
          <p:cNvCxnSpPr/>
          <p:nvPr/>
        </p:nvCxnSpPr>
        <p:spPr>
          <a:xfrm>
            <a:off x="5501150" y="3453650"/>
            <a:ext cx="1481700" cy="5877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4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11788" y="2510050"/>
            <a:ext cx="5660425" cy="2416025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42"/>
          <p:cNvSpPr txBox="1"/>
          <p:nvPr>
            <p:ph type="title"/>
          </p:nvPr>
        </p:nvSpPr>
        <p:spPr>
          <a:xfrm>
            <a:off x="1171250" y="-2650"/>
            <a:ext cx="7972800" cy="720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3). Comment fait-on ?</a:t>
            </a:r>
            <a:endParaRPr/>
          </a:p>
        </p:txBody>
      </p:sp>
      <p:sp>
        <p:nvSpPr>
          <p:cNvPr id="244" name="Google Shape;244;p42"/>
          <p:cNvSpPr txBox="1"/>
          <p:nvPr>
            <p:ph idx="2" type="title"/>
          </p:nvPr>
        </p:nvSpPr>
        <p:spPr>
          <a:xfrm>
            <a:off x="639600" y="882000"/>
            <a:ext cx="8284800" cy="531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Classification ascendante hiérarchique (CAH)</a:t>
            </a:r>
            <a:endParaRPr sz="2400"/>
          </a:p>
        </p:txBody>
      </p:sp>
      <p:sp>
        <p:nvSpPr>
          <p:cNvPr id="245" name="Google Shape;245;p42"/>
          <p:cNvSpPr txBox="1"/>
          <p:nvPr>
            <p:ph idx="4" type="body"/>
          </p:nvPr>
        </p:nvSpPr>
        <p:spPr>
          <a:xfrm>
            <a:off x="639600" y="1577950"/>
            <a:ext cx="6428400" cy="231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/>
              <a:t>Méthodologie :</a:t>
            </a:r>
            <a:endParaRPr b="1" u="sng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Dernière étape : </a:t>
            </a:r>
            <a:endParaRPr/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Un seul groupe réunit tous les individus</a:t>
            </a:r>
            <a:endParaRPr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42"/>
          <p:cNvSpPr txBox="1"/>
          <p:nvPr/>
        </p:nvSpPr>
        <p:spPr>
          <a:xfrm>
            <a:off x="3933275" y="4926075"/>
            <a:ext cx="5313000" cy="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/>
              <a:t>Source : https://lovelyanalytics.com/2017/03/25/cah-comment-ca-marche/</a:t>
            </a:r>
            <a:endParaRPr sz="500"/>
          </a:p>
        </p:txBody>
      </p:sp>
      <p:cxnSp>
        <p:nvCxnSpPr>
          <p:cNvPr id="247" name="Google Shape;247;p42"/>
          <p:cNvCxnSpPr/>
          <p:nvPr/>
        </p:nvCxnSpPr>
        <p:spPr>
          <a:xfrm>
            <a:off x="5356400" y="3014575"/>
            <a:ext cx="2214000" cy="2556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11550" y="2921246"/>
            <a:ext cx="5132450" cy="2071775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43"/>
          <p:cNvSpPr txBox="1"/>
          <p:nvPr>
            <p:ph type="title"/>
          </p:nvPr>
        </p:nvSpPr>
        <p:spPr>
          <a:xfrm>
            <a:off x="1171250" y="-2650"/>
            <a:ext cx="7972800" cy="720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3). Comment fait-on ?</a:t>
            </a:r>
            <a:endParaRPr/>
          </a:p>
        </p:txBody>
      </p:sp>
      <p:sp>
        <p:nvSpPr>
          <p:cNvPr id="254" name="Google Shape;254;p43"/>
          <p:cNvSpPr txBox="1"/>
          <p:nvPr>
            <p:ph idx="2" type="title"/>
          </p:nvPr>
        </p:nvSpPr>
        <p:spPr>
          <a:xfrm>
            <a:off x="639600" y="882000"/>
            <a:ext cx="8284800" cy="531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Classification ascendante hiérarchique (CAH)</a:t>
            </a:r>
            <a:endParaRPr sz="2400"/>
          </a:p>
        </p:txBody>
      </p:sp>
      <p:sp>
        <p:nvSpPr>
          <p:cNvPr id="255" name="Google Shape;255;p43"/>
          <p:cNvSpPr txBox="1"/>
          <p:nvPr>
            <p:ph idx="4" type="body"/>
          </p:nvPr>
        </p:nvSpPr>
        <p:spPr>
          <a:xfrm>
            <a:off x="639600" y="1577950"/>
            <a:ext cx="5086500" cy="231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/>
              <a:t>Critères de choix du nombre de classe :</a:t>
            </a:r>
            <a:endParaRPr b="1" u="sng"/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Homogénéité au sein des groupes</a:t>
            </a:r>
            <a:endParaRPr/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Exploitabilité (nombre ni trop grand ni trop petit)</a:t>
            </a:r>
            <a:endParaRPr/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Cohérence métier</a:t>
            </a:r>
            <a:endParaRPr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/>
              <a:t>Un fois le choix effectué, il ne reste plus qu’à </a:t>
            </a:r>
            <a:endParaRPr b="1" u="sng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/>
              <a:t>couper le </a:t>
            </a:r>
            <a:r>
              <a:rPr b="1" lang="en" u="sng"/>
              <a:t>dendrogramme au bon niveau</a:t>
            </a:r>
            <a:endParaRPr b="1" u="sng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/>
              <a:t>pour obtenir les clusters</a:t>
            </a:r>
            <a:r>
              <a:rPr b="1" lang="en" u="sng"/>
              <a:t> </a:t>
            </a:r>
            <a:endParaRPr b="1" u="sng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43"/>
          <p:cNvSpPr txBox="1"/>
          <p:nvPr/>
        </p:nvSpPr>
        <p:spPr>
          <a:xfrm>
            <a:off x="3933275" y="4926075"/>
            <a:ext cx="5313000" cy="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/>
              <a:t>Source : https://lovelyanalytics.com/2017/03/25/cah-comment-ca-marche/</a:t>
            </a:r>
            <a:endParaRPr sz="500"/>
          </a:p>
        </p:txBody>
      </p:sp>
      <p:cxnSp>
        <p:nvCxnSpPr>
          <p:cNvPr id="257" name="Google Shape;257;p43"/>
          <p:cNvCxnSpPr/>
          <p:nvPr/>
        </p:nvCxnSpPr>
        <p:spPr>
          <a:xfrm flipH="1" rot="10800000">
            <a:off x="6992475" y="4213525"/>
            <a:ext cx="2050800" cy="111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98200" y="1059525"/>
            <a:ext cx="2585425" cy="1394100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44"/>
          <p:cNvSpPr txBox="1"/>
          <p:nvPr>
            <p:ph type="title"/>
          </p:nvPr>
        </p:nvSpPr>
        <p:spPr>
          <a:xfrm>
            <a:off x="1171250" y="-2650"/>
            <a:ext cx="7972800" cy="720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3). Comment fait-on ?</a:t>
            </a:r>
            <a:endParaRPr/>
          </a:p>
        </p:txBody>
      </p:sp>
      <p:sp>
        <p:nvSpPr>
          <p:cNvPr id="264" name="Google Shape;264;p44"/>
          <p:cNvSpPr txBox="1"/>
          <p:nvPr>
            <p:ph idx="2" type="title"/>
          </p:nvPr>
        </p:nvSpPr>
        <p:spPr>
          <a:xfrm>
            <a:off x="639600" y="882000"/>
            <a:ext cx="7815900" cy="531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Avec Python évidemment !!</a:t>
            </a:r>
            <a:endParaRPr/>
          </a:p>
        </p:txBody>
      </p:sp>
      <p:sp>
        <p:nvSpPr>
          <p:cNvPr id="265" name="Google Shape;265;p44"/>
          <p:cNvSpPr txBox="1"/>
          <p:nvPr>
            <p:ph idx="4" type="body"/>
          </p:nvPr>
        </p:nvSpPr>
        <p:spPr>
          <a:xfrm>
            <a:off x="639600" y="1577950"/>
            <a:ext cx="4814700" cy="3223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/>
              <a:t>Bibliothèque :</a:t>
            </a:r>
            <a:endParaRPr b="1" u="sng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u="sng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Scikit-learn avec la classe cluster</a:t>
            </a:r>
            <a:endParaRPr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Scipy pour la représentation du dendrogramme </a:t>
            </a:r>
            <a:endParaRPr/>
          </a:p>
        </p:txBody>
      </p:sp>
      <p:pic>
        <p:nvPicPr>
          <p:cNvPr id="266" name="Google Shape;266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20388" y="3289725"/>
            <a:ext cx="1701375" cy="1701375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44"/>
          <p:cNvSpPr txBox="1"/>
          <p:nvPr/>
        </p:nvSpPr>
        <p:spPr>
          <a:xfrm>
            <a:off x="493050" y="2868700"/>
            <a:ext cx="4814700" cy="16494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from sklearn.cluster import AgglomerativeClustering</a:t>
            </a:r>
            <a:endParaRPr sz="900">
              <a:solidFill>
                <a:srgbClr val="FFFFF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ward = AgglomerativeClustering(linkage='ward', compute_full_tree=True).fit(df)</a:t>
            </a:r>
            <a:endParaRPr sz="900">
              <a:solidFill>
                <a:srgbClr val="FFFFF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dendro = [ ]</a:t>
            </a:r>
            <a:endParaRPr sz="900">
              <a:solidFill>
                <a:srgbClr val="FFFFF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for a,b in ward.children_:</a:t>
            </a:r>
            <a:endParaRPr sz="900">
              <a:solidFill>
                <a:srgbClr val="FFFFF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   dendro.append([a,b,float(len(dendro)+1),len(dendro)+1])</a:t>
            </a:r>
            <a:endParaRPr sz="900">
              <a:solidFill>
                <a:srgbClr val="FFFFF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FFFFF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from scipy.cluster.hierarchy import dendrogram</a:t>
            </a:r>
            <a:endParaRPr sz="900">
              <a:solidFill>
                <a:srgbClr val="FFFFF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fig = plt.figure( figsize=(8,8) )</a:t>
            </a:r>
            <a:endParaRPr sz="900">
              <a:solidFill>
                <a:srgbClr val="FFFFF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ax = fig.add_subplot(1,1,1)</a:t>
            </a:r>
            <a:endParaRPr sz="900">
              <a:solidFill>
                <a:srgbClr val="FFFFF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r = dendrogram(dendro, color_threshold=1, labels=df.index, show_leaf_counts=True, ax=ax, orientation = "left")</a:t>
            </a:r>
            <a:endParaRPr sz="900">
              <a:solidFill>
                <a:srgbClr val="FFFFF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268" name="Google Shape;268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75425" y="89650"/>
            <a:ext cx="1943725" cy="194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44"/>
          <p:cNvPicPr preferRelativeResize="0"/>
          <p:nvPr/>
        </p:nvPicPr>
        <p:blipFill rotWithShape="1">
          <a:blip r:embed="rId6">
            <a:alphaModFix/>
          </a:blip>
          <a:srcRect b="0" l="0" r="17355" t="0"/>
          <a:stretch/>
        </p:blipFill>
        <p:spPr>
          <a:xfrm>
            <a:off x="5357300" y="2872000"/>
            <a:ext cx="1701375" cy="17272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5"/>
          <p:cNvSpPr txBox="1"/>
          <p:nvPr>
            <p:ph type="title"/>
          </p:nvPr>
        </p:nvSpPr>
        <p:spPr>
          <a:xfrm>
            <a:off x="553525" y="1787700"/>
            <a:ext cx="8302800" cy="156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Clustering par  méthode des centres mobiles </a:t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K-means</a:t>
            </a:r>
            <a:endParaRPr sz="30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8"/>
          <p:cNvSpPr txBox="1"/>
          <p:nvPr>
            <p:ph type="title"/>
          </p:nvPr>
        </p:nvSpPr>
        <p:spPr>
          <a:xfrm>
            <a:off x="1171250" y="-2650"/>
            <a:ext cx="7972800" cy="720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1). </a:t>
            </a:r>
            <a:r>
              <a:rPr lang="en"/>
              <a:t>Qu’est ce que c’est ?</a:t>
            </a:r>
            <a:endParaRPr/>
          </a:p>
        </p:txBody>
      </p:sp>
      <p:pic>
        <p:nvPicPr>
          <p:cNvPr id="136" name="Google Shape;13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0298" y="1078325"/>
            <a:ext cx="5423400" cy="3716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6"/>
          <p:cNvSpPr txBox="1"/>
          <p:nvPr>
            <p:ph type="title"/>
          </p:nvPr>
        </p:nvSpPr>
        <p:spPr>
          <a:xfrm>
            <a:off x="1171250" y="-2650"/>
            <a:ext cx="7972800" cy="720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3). Comment fait-on ?</a:t>
            </a:r>
            <a:endParaRPr/>
          </a:p>
        </p:txBody>
      </p:sp>
      <p:sp>
        <p:nvSpPr>
          <p:cNvPr id="280" name="Google Shape;280;p46"/>
          <p:cNvSpPr txBox="1"/>
          <p:nvPr>
            <p:ph idx="2" type="title"/>
          </p:nvPr>
        </p:nvSpPr>
        <p:spPr>
          <a:xfrm>
            <a:off x="639600" y="882000"/>
            <a:ext cx="8284800" cy="531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Clustering par  méthode des centres mobiles</a:t>
            </a:r>
            <a:r>
              <a:rPr lang="en" sz="2400"/>
              <a:t> (K-means)</a:t>
            </a:r>
            <a:endParaRPr sz="2400"/>
          </a:p>
        </p:txBody>
      </p:sp>
      <p:sp>
        <p:nvSpPr>
          <p:cNvPr id="281" name="Google Shape;281;p46"/>
          <p:cNvSpPr txBox="1"/>
          <p:nvPr>
            <p:ph idx="4" type="body"/>
          </p:nvPr>
        </p:nvSpPr>
        <p:spPr>
          <a:xfrm>
            <a:off x="639600" y="1577950"/>
            <a:ext cx="4929600" cy="231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/>
              <a:t>Prérequis :</a:t>
            </a:r>
            <a:endParaRPr b="1" u="sng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Choix du nombre de clusters, le fameux “K”.</a:t>
            </a:r>
            <a:endParaRPr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C’est une originalité de cet algorithme, dans le sens où son appartenance aux algorithmes d’apprentissage non-supervisé s’oppose à la nécessité d’un nombre de classes K fixé a priori pour cette méthode</a:t>
            </a:r>
            <a:endParaRPr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/>
              <a:t>Méthodologie :</a:t>
            </a:r>
            <a:endParaRPr b="1" u="sng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Etape 1 : initialisation</a:t>
            </a:r>
            <a:endParaRPr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 choisit aléatoirement 3 individus, qui correspondent aux centres initiaux des 3 classes.</a:t>
            </a:r>
            <a:endParaRPr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46"/>
          <p:cNvSpPr txBox="1"/>
          <p:nvPr/>
        </p:nvSpPr>
        <p:spPr>
          <a:xfrm>
            <a:off x="3933275" y="4926075"/>
            <a:ext cx="5210700" cy="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/>
              <a:t>Source : https://lovelyanalytics.com/</a:t>
            </a:r>
            <a:endParaRPr sz="500"/>
          </a:p>
        </p:txBody>
      </p:sp>
      <p:pic>
        <p:nvPicPr>
          <p:cNvPr id="283" name="Google Shape;283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11000" y="2463125"/>
            <a:ext cx="3313400" cy="246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7"/>
          <p:cNvSpPr txBox="1"/>
          <p:nvPr>
            <p:ph type="title"/>
          </p:nvPr>
        </p:nvSpPr>
        <p:spPr>
          <a:xfrm>
            <a:off x="1171250" y="-2650"/>
            <a:ext cx="7972800" cy="720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3). Comment fait-on ?</a:t>
            </a:r>
            <a:endParaRPr/>
          </a:p>
        </p:txBody>
      </p:sp>
      <p:sp>
        <p:nvSpPr>
          <p:cNvPr id="289" name="Google Shape;289;p47"/>
          <p:cNvSpPr txBox="1"/>
          <p:nvPr>
            <p:ph idx="2" type="title"/>
          </p:nvPr>
        </p:nvSpPr>
        <p:spPr>
          <a:xfrm>
            <a:off x="639600" y="882000"/>
            <a:ext cx="8284800" cy="531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Clustering par  méthode des centres mobiles (K-means)</a:t>
            </a:r>
            <a:endParaRPr sz="2400"/>
          </a:p>
        </p:txBody>
      </p:sp>
      <p:sp>
        <p:nvSpPr>
          <p:cNvPr id="290" name="Google Shape;290;p47"/>
          <p:cNvSpPr txBox="1"/>
          <p:nvPr>
            <p:ph idx="4" type="body"/>
          </p:nvPr>
        </p:nvSpPr>
        <p:spPr>
          <a:xfrm>
            <a:off x="639600" y="1577950"/>
            <a:ext cx="4929600" cy="231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/>
              <a:t>Méthodologie :</a:t>
            </a:r>
            <a:endParaRPr b="1" u="sng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Etape 2 : mesure de la distance</a:t>
            </a:r>
            <a:endParaRPr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 calcule la distance entre les individus et chaque centre. </a:t>
            </a:r>
            <a:endParaRPr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Plusieurs métriques existent pour définir la proximité entre 2 individus. La méthode “classique” se base sur la distance euclidienne, vous pouvez aussi utiliser la distance Manhattan ou Minkowski.</a:t>
            </a:r>
            <a:endParaRPr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47"/>
          <p:cNvSpPr txBox="1"/>
          <p:nvPr/>
        </p:nvSpPr>
        <p:spPr>
          <a:xfrm>
            <a:off x="3933275" y="4926075"/>
            <a:ext cx="5210700" cy="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/>
              <a:t>Source : https://lovelyanalytics.com/</a:t>
            </a:r>
            <a:endParaRPr sz="500"/>
          </a:p>
        </p:txBody>
      </p:sp>
      <p:pic>
        <p:nvPicPr>
          <p:cNvPr id="292" name="Google Shape;292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69200" y="2343675"/>
            <a:ext cx="3574775" cy="2609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8"/>
          <p:cNvSpPr txBox="1"/>
          <p:nvPr>
            <p:ph type="title"/>
          </p:nvPr>
        </p:nvSpPr>
        <p:spPr>
          <a:xfrm>
            <a:off x="1171250" y="-2650"/>
            <a:ext cx="7972800" cy="720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3). Comment fait-on ?</a:t>
            </a:r>
            <a:endParaRPr/>
          </a:p>
        </p:txBody>
      </p:sp>
      <p:sp>
        <p:nvSpPr>
          <p:cNvPr id="298" name="Google Shape;298;p48"/>
          <p:cNvSpPr txBox="1"/>
          <p:nvPr>
            <p:ph idx="2" type="title"/>
          </p:nvPr>
        </p:nvSpPr>
        <p:spPr>
          <a:xfrm>
            <a:off x="639600" y="882000"/>
            <a:ext cx="8284800" cy="531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Clustering par  méthode des centres mobiles (K-means)</a:t>
            </a:r>
            <a:endParaRPr sz="2400"/>
          </a:p>
        </p:txBody>
      </p:sp>
      <p:sp>
        <p:nvSpPr>
          <p:cNvPr id="299" name="Google Shape;299;p48"/>
          <p:cNvSpPr txBox="1"/>
          <p:nvPr>
            <p:ph idx="4" type="body"/>
          </p:nvPr>
        </p:nvSpPr>
        <p:spPr>
          <a:xfrm>
            <a:off x="639600" y="1577950"/>
            <a:ext cx="4929600" cy="231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/>
              <a:t>Méthodologie :</a:t>
            </a:r>
            <a:endParaRPr b="1" u="sng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Etape 3 : affectation à un centre</a:t>
            </a:r>
            <a:endParaRPr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 affecte chaque individu au centre le plus proche.</a:t>
            </a:r>
            <a:endParaRPr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48"/>
          <p:cNvSpPr txBox="1"/>
          <p:nvPr/>
        </p:nvSpPr>
        <p:spPr>
          <a:xfrm>
            <a:off x="3933275" y="4926075"/>
            <a:ext cx="5210700" cy="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/>
              <a:t>Source : https://lovelyanalytics.com/</a:t>
            </a:r>
            <a:endParaRPr sz="500"/>
          </a:p>
        </p:txBody>
      </p:sp>
      <p:pic>
        <p:nvPicPr>
          <p:cNvPr id="301" name="Google Shape;301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69200" y="2250073"/>
            <a:ext cx="3574775" cy="26095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49"/>
          <p:cNvSpPr txBox="1"/>
          <p:nvPr>
            <p:ph type="title"/>
          </p:nvPr>
        </p:nvSpPr>
        <p:spPr>
          <a:xfrm>
            <a:off x="1171250" y="-2650"/>
            <a:ext cx="7972800" cy="720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3). Comment fait-on ?</a:t>
            </a:r>
            <a:endParaRPr/>
          </a:p>
        </p:txBody>
      </p:sp>
      <p:sp>
        <p:nvSpPr>
          <p:cNvPr id="307" name="Google Shape;307;p49"/>
          <p:cNvSpPr txBox="1"/>
          <p:nvPr>
            <p:ph idx="2" type="title"/>
          </p:nvPr>
        </p:nvSpPr>
        <p:spPr>
          <a:xfrm>
            <a:off x="639600" y="882000"/>
            <a:ext cx="8284800" cy="531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Clustering par  méthode des centres mobiles (K-means)</a:t>
            </a:r>
            <a:endParaRPr sz="2400"/>
          </a:p>
        </p:txBody>
      </p:sp>
      <p:sp>
        <p:nvSpPr>
          <p:cNvPr id="308" name="Google Shape;308;p49"/>
          <p:cNvSpPr txBox="1"/>
          <p:nvPr>
            <p:ph idx="4" type="body"/>
          </p:nvPr>
        </p:nvSpPr>
        <p:spPr>
          <a:xfrm>
            <a:off x="639600" y="1577950"/>
            <a:ext cx="4638300" cy="231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/>
              <a:t>Méthodologie :</a:t>
            </a:r>
            <a:endParaRPr b="1" u="sng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Etape 4 : définition des nouveaux centres</a:t>
            </a:r>
            <a:endParaRPr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 calcule les centres de gravité (on parle de “barycentres”) des groupes qui deviennent les nouveaux centres</a:t>
            </a:r>
            <a:endParaRPr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49"/>
          <p:cNvSpPr txBox="1"/>
          <p:nvPr/>
        </p:nvSpPr>
        <p:spPr>
          <a:xfrm>
            <a:off x="3933275" y="4926075"/>
            <a:ext cx="5210700" cy="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/>
              <a:t>Source : https://lovelyanalytics.com/</a:t>
            </a:r>
            <a:endParaRPr sz="500"/>
          </a:p>
        </p:txBody>
      </p:sp>
      <p:pic>
        <p:nvPicPr>
          <p:cNvPr id="310" name="Google Shape;310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7975" y="1975027"/>
            <a:ext cx="3866000" cy="29510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1" name="Google Shape;311;p49"/>
          <p:cNvCxnSpPr/>
          <p:nvPr/>
        </p:nvCxnSpPr>
        <p:spPr>
          <a:xfrm flipH="1">
            <a:off x="6420825" y="1916200"/>
            <a:ext cx="302700" cy="15576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12" name="Google Shape;312;p49"/>
          <p:cNvCxnSpPr/>
          <p:nvPr/>
        </p:nvCxnSpPr>
        <p:spPr>
          <a:xfrm>
            <a:off x="6777325" y="1916200"/>
            <a:ext cx="943500" cy="9636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13" name="Google Shape;313;p49"/>
          <p:cNvCxnSpPr/>
          <p:nvPr/>
        </p:nvCxnSpPr>
        <p:spPr>
          <a:xfrm>
            <a:off x="6734725" y="1916200"/>
            <a:ext cx="336300" cy="20283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8" name="Google Shape;318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60300" y="2022067"/>
            <a:ext cx="3927775" cy="2854183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50"/>
          <p:cNvSpPr txBox="1"/>
          <p:nvPr>
            <p:ph type="title"/>
          </p:nvPr>
        </p:nvSpPr>
        <p:spPr>
          <a:xfrm>
            <a:off x="1171250" y="-2650"/>
            <a:ext cx="7972800" cy="720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3). Comment fait-on ?</a:t>
            </a:r>
            <a:endParaRPr/>
          </a:p>
        </p:txBody>
      </p:sp>
      <p:sp>
        <p:nvSpPr>
          <p:cNvPr id="320" name="Google Shape;320;p50"/>
          <p:cNvSpPr txBox="1"/>
          <p:nvPr>
            <p:ph idx="2" type="title"/>
          </p:nvPr>
        </p:nvSpPr>
        <p:spPr>
          <a:xfrm>
            <a:off x="639600" y="882000"/>
            <a:ext cx="8284800" cy="531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Clustering par  méthode des centres mobiles (K-means)</a:t>
            </a:r>
            <a:endParaRPr sz="2400"/>
          </a:p>
        </p:txBody>
      </p:sp>
      <p:sp>
        <p:nvSpPr>
          <p:cNvPr id="321" name="Google Shape;321;p50"/>
          <p:cNvSpPr txBox="1"/>
          <p:nvPr>
            <p:ph idx="4" type="body"/>
          </p:nvPr>
        </p:nvSpPr>
        <p:spPr>
          <a:xfrm>
            <a:off x="639600" y="1577950"/>
            <a:ext cx="4638300" cy="231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/>
              <a:t>Méthodologie :</a:t>
            </a:r>
            <a:endParaRPr b="1" u="sng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Étapes</a:t>
            </a:r>
            <a:r>
              <a:rPr lang="en"/>
              <a:t> suivantes : itérations</a:t>
            </a:r>
            <a:endParaRPr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 réitère les étapes précédentes à partir des nouveaux centres.</a:t>
            </a:r>
            <a:endParaRPr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50"/>
          <p:cNvSpPr txBox="1"/>
          <p:nvPr/>
        </p:nvSpPr>
        <p:spPr>
          <a:xfrm>
            <a:off x="3933275" y="4926075"/>
            <a:ext cx="5210700" cy="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/>
              <a:t>Source : https://lovelyanalytics.com/</a:t>
            </a:r>
            <a:endParaRPr sz="5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51"/>
          <p:cNvSpPr txBox="1"/>
          <p:nvPr>
            <p:ph type="title"/>
          </p:nvPr>
        </p:nvSpPr>
        <p:spPr>
          <a:xfrm>
            <a:off x="1171250" y="-2650"/>
            <a:ext cx="7972800" cy="720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3). Comment fait-on ?</a:t>
            </a:r>
            <a:endParaRPr/>
          </a:p>
        </p:txBody>
      </p:sp>
      <p:sp>
        <p:nvSpPr>
          <p:cNvPr id="328" name="Google Shape;328;p51"/>
          <p:cNvSpPr txBox="1"/>
          <p:nvPr>
            <p:ph idx="2" type="title"/>
          </p:nvPr>
        </p:nvSpPr>
        <p:spPr>
          <a:xfrm>
            <a:off x="639600" y="882000"/>
            <a:ext cx="8284800" cy="531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Clustering par  méthode des centres mobiles (K-means)</a:t>
            </a:r>
            <a:endParaRPr sz="2400"/>
          </a:p>
        </p:txBody>
      </p:sp>
      <p:sp>
        <p:nvSpPr>
          <p:cNvPr id="329" name="Google Shape;329;p51"/>
          <p:cNvSpPr txBox="1"/>
          <p:nvPr>
            <p:ph idx="4" type="body"/>
          </p:nvPr>
        </p:nvSpPr>
        <p:spPr>
          <a:xfrm>
            <a:off x="639600" y="1577950"/>
            <a:ext cx="6922500" cy="231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/>
              <a:t>Avantages</a:t>
            </a:r>
            <a:r>
              <a:rPr b="1" lang="en" u="sng"/>
              <a:t> :</a:t>
            </a:r>
            <a:endParaRPr b="1" u="sng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Simple, robuste et facile à comprendre</a:t>
            </a:r>
            <a:endParaRPr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/>
              <a:t>Inconvénients :</a:t>
            </a:r>
            <a:endParaRPr b="1" u="sng"/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Choix du nombre de cluster en amont</a:t>
            </a:r>
            <a:endParaRPr/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Sensibilité aux valeurs extrêmes (déplacement du barycentre)</a:t>
            </a:r>
            <a:endParaRPr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0" name="Google Shape;330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7888" y="2924171"/>
            <a:ext cx="4085724" cy="2219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06175" y="2222675"/>
            <a:ext cx="2792624" cy="2792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52"/>
          <p:cNvSpPr txBox="1"/>
          <p:nvPr>
            <p:ph type="title"/>
          </p:nvPr>
        </p:nvSpPr>
        <p:spPr>
          <a:xfrm>
            <a:off x="1171250" y="-2650"/>
            <a:ext cx="7972800" cy="720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3). Comment fait-on ?</a:t>
            </a:r>
            <a:endParaRPr/>
          </a:p>
        </p:txBody>
      </p:sp>
      <p:sp>
        <p:nvSpPr>
          <p:cNvPr id="337" name="Google Shape;337;p52"/>
          <p:cNvSpPr txBox="1"/>
          <p:nvPr>
            <p:ph idx="2" type="title"/>
          </p:nvPr>
        </p:nvSpPr>
        <p:spPr>
          <a:xfrm>
            <a:off x="639600" y="882000"/>
            <a:ext cx="8284800" cy="531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Clustering par  méthode des centres mobiles (K-means)</a:t>
            </a:r>
            <a:endParaRPr sz="2400"/>
          </a:p>
        </p:txBody>
      </p:sp>
      <p:sp>
        <p:nvSpPr>
          <p:cNvPr id="338" name="Google Shape;338;p52"/>
          <p:cNvSpPr txBox="1"/>
          <p:nvPr>
            <p:ph idx="4" type="body"/>
          </p:nvPr>
        </p:nvSpPr>
        <p:spPr>
          <a:xfrm>
            <a:off x="639600" y="1577950"/>
            <a:ext cx="6922500" cy="2773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/>
              <a:t>Comment déterminer le bon nombre de clusters 1/2</a:t>
            </a:r>
            <a:endParaRPr b="1" u="sng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/>
              <a:t>Le critère silhouette S(K): </a:t>
            </a:r>
            <a:endParaRPr b="1" u="sng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Il est déterminé en calculant tout d’abord un indice propre à chaque individu i, noté s(i), variant entre -1 et 1. s(i) prend en compte la moyenne, notée c(i), des distances entre i  et tous les individus de sa classe, mais aussi la moyenne v(i) avec ceux de la classe la plus proche.</a:t>
            </a:r>
            <a:endParaRPr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Plus s(i) est proche de 1, plus on peut affirmer que l’individu i se trouve dans la bonne classe. </a:t>
            </a:r>
            <a:endParaRPr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Plus s(i) est </a:t>
            </a:r>
            <a:r>
              <a:rPr lang="en"/>
              <a:t>proche de -1, plus l’individu est mal classé. Le critère silhouette S(K) d’une partition à K fixé correspond à la moyenne des s(i). C’est pourquoi on cherche à le maximiser.</a:t>
            </a:r>
            <a:endParaRPr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9" name="Google Shape;339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48313" y="4253225"/>
            <a:ext cx="2505075" cy="66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" name="Google Shape;344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28291" y="2152575"/>
            <a:ext cx="5815683" cy="277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53"/>
          <p:cNvSpPr txBox="1"/>
          <p:nvPr>
            <p:ph type="title"/>
          </p:nvPr>
        </p:nvSpPr>
        <p:spPr>
          <a:xfrm>
            <a:off x="1171250" y="-2650"/>
            <a:ext cx="7972800" cy="720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3). Comment fait-on ?</a:t>
            </a:r>
            <a:endParaRPr/>
          </a:p>
        </p:txBody>
      </p:sp>
      <p:sp>
        <p:nvSpPr>
          <p:cNvPr id="346" name="Google Shape;346;p53"/>
          <p:cNvSpPr txBox="1"/>
          <p:nvPr>
            <p:ph idx="2" type="title"/>
          </p:nvPr>
        </p:nvSpPr>
        <p:spPr>
          <a:xfrm>
            <a:off x="639600" y="882000"/>
            <a:ext cx="8284800" cy="531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Clustering par  méthode des centres mobiles (K-means)</a:t>
            </a:r>
            <a:endParaRPr sz="2400"/>
          </a:p>
        </p:txBody>
      </p:sp>
      <p:sp>
        <p:nvSpPr>
          <p:cNvPr id="347" name="Google Shape;347;p53"/>
          <p:cNvSpPr txBox="1"/>
          <p:nvPr>
            <p:ph idx="4" type="body"/>
          </p:nvPr>
        </p:nvSpPr>
        <p:spPr>
          <a:xfrm>
            <a:off x="639600" y="1349350"/>
            <a:ext cx="4785000" cy="2773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/>
              <a:t>Comment déterminer le bon nombre de clusters 2/2</a:t>
            </a:r>
            <a:endParaRPr b="1" u="sng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 fait varier le nombre de groupes (K) et on surveille l’évolution de l’indicateur de qualité de la solution (le fameux critère Silhouette S(K) ), c.-à-d. l’aptitude des individus à être plus proches de ses congénères du même groupe que des individus des autres groupes.</a:t>
            </a:r>
            <a:endParaRPr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Dans ce qui suit, on calcule la métrique « silhouette » pour différents nombres de groupes issus</a:t>
            </a:r>
            <a:endParaRPr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 la méthode des centres mobiles.</a:t>
            </a:r>
            <a:endParaRPr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53"/>
          <p:cNvSpPr txBox="1"/>
          <p:nvPr/>
        </p:nvSpPr>
        <p:spPr>
          <a:xfrm>
            <a:off x="3933275" y="4926075"/>
            <a:ext cx="5210700" cy="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/>
              <a:t>Source : Université Lyon 2</a:t>
            </a:r>
            <a:endParaRPr sz="5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3" name="Google Shape;353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98200" y="1059525"/>
            <a:ext cx="2585425" cy="1394100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54"/>
          <p:cNvSpPr txBox="1"/>
          <p:nvPr>
            <p:ph type="title"/>
          </p:nvPr>
        </p:nvSpPr>
        <p:spPr>
          <a:xfrm>
            <a:off x="1171250" y="-2650"/>
            <a:ext cx="7972800" cy="720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3). Comment fait-on ?</a:t>
            </a:r>
            <a:endParaRPr/>
          </a:p>
        </p:txBody>
      </p:sp>
      <p:sp>
        <p:nvSpPr>
          <p:cNvPr id="355" name="Google Shape;355;p54"/>
          <p:cNvSpPr txBox="1"/>
          <p:nvPr>
            <p:ph idx="2" type="title"/>
          </p:nvPr>
        </p:nvSpPr>
        <p:spPr>
          <a:xfrm>
            <a:off x="639600" y="882000"/>
            <a:ext cx="7815900" cy="531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Avec Python évidemment !!</a:t>
            </a:r>
            <a:endParaRPr/>
          </a:p>
        </p:txBody>
      </p:sp>
      <p:sp>
        <p:nvSpPr>
          <p:cNvPr id="356" name="Google Shape;356;p54"/>
          <p:cNvSpPr txBox="1"/>
          <p:nvPr>
            <p:ph idx="4" type="body"/>
          </p:nvPr>
        </p:nvSpPr>
        <p:spPr>
          <a:xfrm>
            <a:off x="639600" y="1577950"/>
            <a:ext cx="4814700" cy="3223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/>
              <a:t>Bibliothèque :</a:t>
            </a:r>
            <a:endParaRPr b="1" u="sng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u="sng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Scikit-learn avec la classe cluster pour les K-means</a:t>
            </a:r>
            <a:endParaRPr/>
          </a:p>
        </p:txBody>
      </p:sp>
      <p:pic>
        <p:nvPicPr>
          <p:cNvPr id="357" name="Google Shape;357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20388" y="3289725"/>
            <a:ext cx="1701375" cy="1701375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p54"/>
          <p:cNvSpPr txBox="1"/>
          <p:nvPr/>
        </p:nvSpPr>
        <p:spPr>
          <a:xfrm>
            <a:off x="484550" y="2499900"/>
            <a:ext cx="4814700" cy="24912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#k-means sur les données centrées et réduites</a:t>
            </a:r>
            <a:endParaRPr sz="900">
              <a:solidFill>
                <a:srgbClr val="FFFFF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from sklearn import cluster</a:t>
            </a:r>
            <a:endParaRPr sz="900">
              <a:solidFill>
                <a:srgbClr val="FFFFF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kmeans = cluster.KMeans(n_clusters=4)</a:t>
            </a:r>
            <a:endParaRPr sz="900">
              <a:solidFill>
                <a:srgbClr val="FFFFF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kmeans.fit(testDF)</a:t>
            </a:r>
            <a:endParaRPr sz="900">
              <a:solidFill>
                <a:srgbClr val="FFFFF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FFFFF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#index triés des groupes</a:t>
            </a:r>
            <a:endParaRPr sz="900">
              <a:solidFill>
                <a:srgbClr val="FFFFF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idk = np.argsort(kmeans.labels_)</a:t>
            </a:r>
            <a:endParaRPr sz="900">
              <a:solidFill>
                <a:srgbClr val="FFFFF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FFFFF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#affichage des observations et leurs groupes</a:t>
            </a:r>
            <a:endParaRPr sz="900">
              <a:solidFill>
                <a:srgbClr val="FFFFF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print(pandas.DataFrame(testDF.index[idk],kmeans.labels_[idk]))</a:t>
            </a:r>
            <a:endParaRPr sz="900">
              <a:solidFill>
                <a:srgbClr val="FFFFF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FFFFF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#distances aux centres de classes des observations</a:t>
            </a:r>
            <a:endParaRPr sz="900">
              <a:solidFill>
                <a:srgbClr val="FFFFF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print(kmeans.transform(testDF))</a:t>
            </a:r>
            <a:endParaRPr sz="900">
              <a:solidFill>
                <a:srgbClr val="FFFFF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FFFFF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#correspondance avec les groupes de la CAH</a:t>
            </a:r>
            <a:endParaRPr sz="900">
              <a:solidFill>
                <a:srgbClr val="FFFFF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pandas.crosstab(groupes_cah,kmeans.labels_)</a:t>
            </a:r>
            <a:endParaRPr sz="900">
              <a:solidFill>
                <a:srgbClr val="FFFFF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FFFFF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3" name="Google Shape;363;p55"/>
          <p:cNvPicPr preferRelativeResize="0"/>
          <p:nvPr/>
        </p:nvPicPr>
        <p:blipFill rotWithShape="1">
          <a:blip r:embed="rId3">
            <a:alphaModFix/>
          </a:blip>
          <a:srcRect b="0" l="36556" r="0" t="0"/>
          <a:stretch/>
        </p:blipFill>
        <p:spPr>
          <a:xfrm>
            <a:off x="5770253" y="2499900"/>
            <a:ext cx="3314123" cy="249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98200" y="1059525"/>
            <a:ext cx="2585425" cy="1394100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p55"/>
          <p:cNvSpPr txBox="1"/>
          <p:nvPr>
            <p:ph type="title"/>
          </p:nvPr>
        </p:nvSpPr>
        <p:spPr>
          <a:xfrm>
            <a:off x="1171250" y="-2650"/>
            <a:ext cx="7972800" cy="720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3). Comment fait-on ?</a:t>
            </a:r>
            <a:endParaRPr/>
          </a:p>
        </p:txBody>
      </p:sp>
      <p:sp>
        <p:nvSpPr>
          <p:cNvPr id="366" name="Google Shape;366;p55"/>
          <p:cNvSpPr txBox="1"/>
          <p:nvPr>
            <p:ph idx="2" type="title"/>
          </p:nvPr>
        </p:nvSpPr>
        <p:spPr>
          <a:xfrm>
            <a:off x="639600" y="882000"/>
            <a:ext cx="7815900" cy="531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Avec Python évidemment !!</a:t>
            </a:r>
            <a:endParaRPr/>
          </a:p>
        </p:txBody>
      </p:sp>
      <p:sp>
        <p:nvSpPr>
          <p:cNvPr id="367" name="Google Shape;367;p55"/>
          <p:cNvSpPr txBox="1"/>
          <p:nvPr>
            <p:ph idx="4" type="body"/>
          </p:nvPr>
        </p:nvSpPr>
        <p:spPr>
          <a:xfrm>
            <a:off x="639600" y="1577950"/>
            <a:ext cx="4814700" cy="3223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/>
              <a:t>Bibliothèque :</a:t>
            </a:r>
            <a:endParaRPr b="1" u="sng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u="sng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Pour le graphique de Silhouette :</a:t>
            </a:r>
            <a:endParaRPr/>
          </a:p>
        </p:txBody>
      </p:sp>
      <p:sp>
        <p:nvSpPr>
          <p:cNvPr id="368" name="Google Shape;368;p55"/>
          <p:cNvSpPr txBox="1"/>
          <p:nvPr/>
        </p:nvSpPr>
        <p:spPr>
          <a:xfrm>
            <a:off x="484550" y="2499900"/>
            <a:ext cx="4814700" cy="24912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#librairie pour évaluation des partitions</a:t>
            </a:r>
            <a:endParaRPr sz="900">
              <a:solidFill>
                <a:srgbClr val="FFFFF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from sklearn.</a:t>
            </a:r>
            <a:r>
              <a:rPr lang="en" sz="9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metrics </a:t>
            </a:r>
            <a:r>
              <a:rPr lang="en" sz="90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import </a:t>
            </a:r>
            <a:r>
              <a:rPr lang="en" sz="9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silhouette_score</a:t>
            </a:r>
            <a:endParaRPr sz="900">
              <a:solidFill>
                <a:srgbClr val="FFFFF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FFFFF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#utilisation de la métrique "silhouette"</a:t>
            </a:r>
            <a:endParaRPr sz="900">
              <a:solidFill>
                <a:srgbClr val="FFFFF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#faire varier le nombre de clusters de 2 à 10</a:t>
            </a:r>
            <a:endParaRPr sz="900">
              <a:solidFill>
                <a:srgbClr val="FFFFF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res = np.arange(9,dtype="double")</a:t>
            </a:r>
            <a:endParaRPr sz="900">
              <a:solidFill>
                <a:srgbClr val="FFFFF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for k in np.arange(9):</a:t>
            </a:r>
            <a:endParaRPr sz="900">
              <a:solidFill>
                <a:srgbClr val="FFFFF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   km = cluster.KMeans(n_clusters=k+2)</a:t>
            </a:r>
            <a:endParaRPr sz="900">
              <a:solidFill>
                <a:srgbClr val="FFFFF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   km.fit(df)</a:t>
            </a:r>
            <a:endParaRPr sz="900">
              <a:solidFill>
                <a:srgbClr val="FFFFF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   res[k] = silhouette_score(df,km.labels_)</a:t>
            </a:r>
            <a:endParaRPr sz="900">
              <a:solidFill>
                <a:srgbClr val="FFFFF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print(res)</a:t>
            </a:r>
            <a:endParaRPr sz="900">
              <a:solidFill>
                <a:srgbClr val="FFFFF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FFFFF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#graphique</a:t>
            </a:r>
            <a:endParaRPr sz="900">
              <a:solidFill>
                <a:srgbClr val="FFFFF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import matplotlib.pyplot as plt</a:t>
            </a:r>
            <a:endParaRPr sz="900">
              <a:solidFill>
                <a:srgbClr val="FFFFF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plt.title("Silhouette")</a:t>
            </a:r>
            <a:endParaRPr sz="900">
              <a:solidFill>
                <a:srgbClr val="FFFFF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plt.xlabel("# of clusters")</a:t>
            </a:r>
            <a:endParaRPr sz="900">
              <a:solidFill>
                <a:srgbClr val="FFFFF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plt.plot(np.arange(2,11,1),res)</a:t>
            </a:r>
            <a:endParaRPr sz="900">
              <a:solidFill>
                <a:srgbClr val="FFFFF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plt.show()</a:t>
            </a:r>
            <a:endParaRPr sz="900">
              <a:solidFill>
                <a:srgbClr val="FFFFF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FFFFF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369" name="Google Shape;369;p55"/>
          <p:cNvSpPr txBox="1"/>
          <p:nvPr/>
        </p:nvSpPr>
        <p:spPr>
          <a:xfrm>
            <a:off x="3933275" y="4926075"/>
            <a:ext cx="5210700" cy="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/>
              <a:t>Source : Université Lyon 2</a:t>
            </a:r>
            <a:endParaRPr sz="5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9"/>
          <p:cNvSpPr txBox="1"/>
          <p:nvPr>
            <p:ph type="title"/>
          </p:nvPr>
        </p:nvSpPr>
        <p:spPr>
          <a:xfrm>
            <a:off x="1835550" y="1787700"/>
            <a:ext cx="5472900" cy="156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Qu’est ce que c’est ?</a:t>
            </a:r>
            <a:endParaRPr/>
          </a:p>
        </p:txBody>
      </p:sp>
      <p:sp>
        <p:nvSpPr>
          <p:cNvPr id="142" name="Google Shape;142;p29"/>
          <p:cNvSpPr txBox="1"/>
          <p:nvPr/>
        </p:nvSpPr>
        <p:spPr>
          <a:xfrm>
            <a:off x="3036450" y="3225675"/>
            <a:ext cx="3071100" cy="6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What ?</a:t>
            </a:r>
            <a:endParaRPr sz="18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4" name="Google Shape;374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1325" y="3486500"/>
            <a:ext cx="2014875" cy="1086450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56"/>
          <p:cNvSpPr txBox="1"/>
          <p:nvPr>
            <p:ph type="title"/>
          </p:nvPr>
        </p:nvSpPr>
        <p:spPr>
          <a:xfrm>
            <a:off x="1171250" y="-2650"/>
            <a:ext cx="7972800" cy="720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4) D’autres modèles de clustering ?</a:t>
            </a:r>
            <a:endParaRPr/>
          </a:p>
        </p:txBody>
      </p:sp>
      <p:sp>
        <p:nvSpPr>
          <p:cNvPr id="376" name="Google Shape;376;p56"/>
          <p:cNvSpPr txBox="1"/>
          <p:nvPr>
            <p:ph idx="2" type="title"/>
          </p:nvPr>
        </p:nvSpPr>
        <p:spPr>
          <a:xfrm>
            <a:off x="68125" y="882000"/>
            <a:ext cx="8387400" cy="531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 modèles implémentés dans SciKit-Learn</a:t>
            </a:r>
            <a:endParaRPr/>
          </a:p>
        </p:txBody>
      </p:sp>
      <p:sp>
        <p:nvSpPr>
          <p:cNvPr id="377" name="Google Shape;377;p56"/>
          <p:cNvSpPr txBox="1"/>
          <p:nvPr>
            <p:ph idx="4" type="body"/>
          </p:nvPr>
        </p:nvSpPr>
        <p:spPr>
          <a:xfrm>
            <a:off x="144775" y="1899000"/>
            <a:ext cx="2401500" cy="2902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Et un aperçu de ce qu’ils apprennent suivant la “forme” des données, et de leur performance (en secondes, sur le même dataset)</a:t>
            </a:r>
            <a:endParaRPr/>
          </a:p>
        </p:txBody>
      </p:sp>
      <p:sp>
        <p:nvSpPr>
          <p:cNvPr id="378" name="Google Shape;378;p56"/>
          <p:cNvSpPr txBox="1"/>
          <p:nvPr/>
        </p:nvSpPr>
        <p:spPr>
          <a:xfrm>
            <a:off x="3933275" y="4926075"/>
            <a:ext cx="5210700" cy="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/>
              <a:t>Source : SciKit-Learn</a:t>
            </a:r>
            <a:endParaRPr sz="500"/>
          </a:p>
        </p:txBody>
      </p:sp>
      <p:pic>
        <p:nvPicPr>
          <p:cNvPr id="379" name="Google Shape;379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35097" y="1341950"/>
            <a:ext cx="6208949" cy="3695800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p56"/>
          <p:cNvSpPr/>
          <p:nvPr/>
        </p:nvSpPr>
        <p:spPr>
          <a:xfrm>
            <a:off x="2980500" y="1354000"/>
            <a:ext cx="681300" cy="3751500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p56"/>
          <p:cNvSpPr/>
          <p:nvPr/>
        </p:nvSpPr>
        <p:spPr>
          <a:xfrm>
            <a:off x="6028250" y="1364753"/>
            <a:ext cx="681300" cy="3751500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6" name="Google Shape;386;p57"/>
          <p:cNvPicPr preferRelativeResize="0"/>
          <p:nvPr/>
        </p:nvPicPr>
        <p:blipFill rotWithShape="1">
          <a:blip r:embed="rId3">
            <a:alphaModFix/>
          </a:blip>
          <a:srcRect b="0" l="11589" r="13689" t="0"/>
          <a:stretch/>
        </p:blipFill>
        <p:spPr>
          <a:xfrm>
            <a:off x="550425" y="1356650"/>
            <a:ext cx="3558700" cy="357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0"/>
          <p:cNvSpPr txBox="1"/>
          <p:nvPr>
            <p:ph type="title"/>
          </p:nvPr>
        </p:nvSpPr>
        <p:spPr>
          <a:xfrm>
            <a:off x="1171250" y="-2650"/>
            <a:ext cx="7972800" cy="720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1). Qu’est ce que c’est ?</a:t>
            </a:r>
            <a:endParaRPr/>
          </a:p>
        </p:txBody>
      </p:sp>
      <p:pic>
        <p:nvPicPr>
          <p:cNvPr id="148" name="Google Shape;14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7924" y="877225"/>
            <a:ext cx="6048149" cy="4266276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30"/>
          <p:cNvSpPr txBox="1"/>
          <p:nvPr/>
        </p:nvSpPr>
        <p:spPr>
          <a:xfrm>
            <a:off x="3933275" y="4926075"/>
            <a:ext cx="5210700" cy="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/>
              <a:t>Source : </a:t>
            </a:r>
            <a:r>
              <a:rPr lang="en" sz="500"/>
              <a:t>vas3k</a:t>
            </a:r>
            <a:endParaRPr sz="5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1"/>
          <p:cNvSpPr txBox="1"/>
          <p:nvPr>
            <p:ph type="title"/>
          </p:nvPr>
        </p:nvSpPr>
        <p:spPr>
          <a:xfrm>
            <a:off x="1171250" y="-2650"/>
            <a:ext cx="7972800" cy="720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1). Qu’est ce que c’est ?</a:t>
            </a:r>
            <a:endParaRPr/>
          </a:p>
        </p:txBody>
      </p:sp>
      <p:sp>
        <p:nvSpPr>
          <p:cNvPr id="155" name="Google Shape;155;p31"/>
          <p:cNvSpPr txBox="1"/>
          <p:nvPr>
            <p:ph idx="2" type="title"/>
          </p:nvPr>
        </p:nvSpPr>
        <p:spPr>
          <a:xfrm>
            <a:off x="636000" y="882000"/>
            <a:ext cx="6791400" cy="531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 clustering</a:t>
            </a:r>
            <a:endParaRPr/>
          </a:p>
        </p:txBody>
      </p:sp>
      <p:sp>
        <p:nvSpPr>
          <p:cNvPr id="156" name="Google Shape;156;p31"/>
          <p:cNvSpPr txBox="1"/>
          <p:nvPr>
            <p:ph idx="4" type="body"/>
          </p:nvPr>
        </p:nvSpPr>
        <p:spPr>
          <a:xfrm>
            <a:off x="639600" y="1577950"/>
            <a:ext cx="5193600" cy="3223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Ou encore le “Regroupement” ou bien le “partitionnement”</a:t>
            </a:r>
            <a:endParaRPr b="1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u="sng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/>
              <a:t>Définition:</a:t>
            </a:r>
            <a:r>
              <a:rPr lang="en"/>
              <a:t> Le partitionnement est une méthode d’apprentissage automatique </a:t>
            </a:r>
            <a:r>
              <a:rPr lang="en" u="sng"/>
              <a:t>non-supervisée</a:t>
            </a:r>
            <a:r>
              <a:rPr lang="en"/>
              <a:t> consistant à regrouper des individus</a:t>
            </a:r>
            <a:r>
              <a:rPr lang="en" u="sng"/>
              <a:t> par similarité</a:t>
            </a:r>
            <a:r>
              <a:rPr lang="en"/>
              <a:t> ou par distance.</a:t>
            </a:r>
            <a:endParaRPr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L’objectif est d’obtenir des individus avec le maximum de similarité au sein d’un groupe, et le maximum de distance entre deux groupes.</a:t>
            </a:r>
            <a:endParaRPr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 parle de maximiser l’homogénéité intra-groupe, et l’hétérogénéité inter-groupes.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u="sng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u="sng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u="sng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7" name="Google Shape;15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84500" y="804500"/>
            <a:ext cx="1958550" cy="195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14900" y="2896275"/>
            <a:ext cx="2897750" cy="219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2"/>
          <p:cNvSpPr txBox="1"/>
          <p:nvPr>
            <p:ph type="title"/>
          </p:nvPr>
        </p:nvSpPr>
        <p:spPr>
          <a:xfrm>
            <a:off x="1171250" y="-2650"/>
            <a:ext cx="7972800" cy="720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1). Qu’est ce que c’est ?</a:t>
            </a:r>
            <a:endParaRPr/>
          </a:p>
        </p:txBody>
      </p:sp>
      <p:sp>
        <p:nvSpPr>
          <p:cNvPr id="164" name="Google Shape;164;p32"/>
          <p:cNvSpPr txBox="1"/>
          <p:nvPr>
            <p:ph idx="2" type="title"/>
          </p:nvPr>
        </p:nvSpPr>
        <p:spPr>
          <a:xfrm>
            <a:off x="636000" y="882000"/>
            <a:ext cx="6791400" cy="531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Hiérarchique or not ?</a:t>
            </a:r>
            <a:endParaRPr/>
          </a:p>
        </p:txBody>
      </p:sp>
      <p:sp>
        <p:nvSpPr>
          <p:cNvPr id="165" name="Google Shape;165;p32"/>
          <p:cNvSpPr txBox="1"/>
          <p:nvPr>
            <p:ph idx="4" type="body"/>
          </p:nvPr>
        </p:nvSpPr>
        <p:spPr>
          <a:xfrm>
            <a:off x="639600" y="1577950"/>
            <a:ext cx="5193600" cy="3223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Il existe deux grandes familles de regroupement :</a:t>
            </a:r>
            <a:endParaRPr/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La classification hiérarchique non-supervisée, encore appelée classification ascendante hiérarchique</a:t>
            </a:r>
            <a:endParaRPr/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Le partitionnement non-supervisé, ou méthode des centres mobiles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u="sng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u="sng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u="sng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6" name="Google Shape;16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2300" y="2673950"/>
            <a:ext cx="3006000" cy="225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3"/>
          <p:cNvSpPr txBox="1"/>
          <p:nvPr>
            <p:ph type="title"/>
          </p:nvPr>
        </p:nvSpPr>
        <p:spPr>
          <a:xfrm>
            <a:off x="1835550" y="1787700"/>
            <a:ext cx="5472900" cy="156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quoi ça sert ?</a:t>
            </a:r>
            <a:endParaRPr/>
          </a:p>
        </p:txBody>
      </p:sp>
      <p:sp>
        <p:nvSpPr>
          <p:cNvPr id="172" name="Google Shape;172;p33"/>
          <p:cNvSpPr txBox="1"/>
          <p:nvPr/>
        </p:nvSpPr>
        <p:spPr>
          <a:xfrm>
            <a:off x="3036450" y="3225675"/>
            <a:ext cx="3071100" cy="6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Why ?</a:t>
            </a:r>
            <a:endParaRPr sz="18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4"/>
          <p:cNvSpPr txBox="1"/>
          <p:nvPr>
            <p:ph type="title"/>
          </p:nvPr>
        </p:nvSpPr>
        <p:spPr>
          <a:xfrm>
            <a:off x="1171250" y="-2650"/>
            <a:ext cx="7972800" cy="720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r>
              <a:rPr lang="en"/>
              <a:t>). A quoi ca sert ?</a:t>
            </a:r>
            <a:endParaRPr/>
          </a:p>
        </p:txBody>
      </p:sp>
      <p:sp>
        <p:nvSpPr>
          <p:cNvPr id="178" name="Google Shape;178;p34"/>
          <p:cNvSpPr txBox="1"/>
          <p:nvPr>
            <p:ph idx="2" type="title"/>
          </p:nvPr>
        </p:nvSpPr>
        <p:spPr>
          <a:xfrm>
            <a:off x="639600" y="882000"/>
            <a:ext cx="7815900" cy="531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Utilisations</a:t>
            </a:r>
            <a:endParaRPr/>
          </a:p>
        </p:txBody>
      </p:sp>
      <p:sp>
        <p:nvSpPr>
          <p:cNvPr id="179" name="Google Shape;179;p34"/>
          <p:cNvSpPr txBox="1"/>
          <p:nvPr>
            <p:ph idx="4" type="body"/>
          </p:nvPr>
        </p:nvSpPr>
        <p:spPr>
          <a:xfrm>
            <a:off x="639600" y="1577950"/>
            <a:ext cx="4814700" cy="3223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/>
              <a:t>Segmentation de clientèle :</a:t>
            </a:r>
            <a:endParaRPr b="1" u="sng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u="sng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Tirer le meilleur parti d’une base de données de clientèle, sans avoir d’a priori sur ces clients. L’algorithme se charge de trouver les “clusters” de clients avec des propriétés proches.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0" name="Google Shape;18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06700" y="1565700"/>
            <a:ext cx="3384900" cy="29300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5"/>
          <p:cNvSpPr txBox="1"/>
          <p:nvPr>
            <p:ph type="title"/>
          </p:nvPr>
        </p:nvSpPr>
        <p:spPr>
          <a:xfrm>
            <a:off x="1171250" y="-2650"/>
            <a:ext cx="7972800" cy="720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r>
              <a:rPr lang="en"/>
              <a:t>). A quoi ca sert ?</a:t>
            </a:r>
            <a:endParaRPr/>
          </a:p>
        </p:txBody>
      </p:sp>
      <p:sp>
        <p:nvSpPr>
          <p:cNvPr id="186" name="Google Shape;186;p35"/>
          <p:cNvSpPr txBox="1"/>
          <p:nvPr>
            <p:ph idx="2" type="title"/>
          </p:nvPr>
        </p:nvSpPr>
        <p:spPr>
          <a:xfrm>
            <a:off x="639600" y="882000"/>
            <a:ext cx="7815900" cy="531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Utilisations</a:t>
            </a:r>
            <a:endParaRPr/>
          </a:p>
        </p:txBody>
      </p:sp>
      <p:sp>
        <p:nvSpPr>
          <p:cNvPr id="187" name="Google Shape;187;p35"/>
          <p:cNvSpPr txBox="1"/>
          <p:nvPr>
            <p:ph idx="4" type="body"/>
          </p:nvPr>
        </p:nvSpPr>
        <p:spPr>
          <a:xfrm>
            <a:off x="639600" y="1577950"/>
            <a:ext cx="4814700" cy="3223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/>
              <a:t>Génétique</a:t>
            </a:r>
            <a:r>
              <a:rPr b="1" lang="en" u="sng"/>
              <a:t>:</a:t>
            </a:r>
            <a:endParaRPr b="1" u="sng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 clusters sont très utilisés en génétique pour étudier la proximité d’une espèce avec une autre, sans a priori sur l’espèce en question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8" name="Google Shape;18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06700" y="1565700"/>
            <a:ext cx="3384900" cy="30731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Wild Code Schoo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